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Lst>
  <p:notesMasterIdLst>
    <p:notesMasterId r:id="rId46"/>
  </p:notesMasterIdLst>
  <p:handoutMasterIdLst>
    <p:handoutMasterId r:id="rId47"/>
  </p:handoutMasterIdLst>
  <p:sldIdLst>
    <p:sldId id="359" r:id="rId6"/>
    <p:sldId id="321" r:id="rId7"/>
    <p:sldId id="364" r:id="rId8"/>
    <p:sldId id="366" r:id="rId9"/>
    <p:sldId id="391" r:id="rId10"/>
    <p:sldId id="369" r:id="rId11"/>
    <p:sldId id="419" r:id="rId12"/>
    <p:sldId id="394" r:id="rId13"/>
    <p:sldId id="420" r:id="rId14"/>
    <p:sldId id="421" r:id="rId15"/>
    <p:sldId id="395" r:id="rId16"/>
    <p:sldId id="398" r:id="rId17"/>
    <p:sldId id="424" r:id="rId18"/>
    <p:sldId id="423" r:id="rId19"/>
    <p:sldId id="422" r:id="rId20"/>
    <p:sldId id="399" r:id="rId21"/>
    <p:sldId id="400" r:id="rId22"/>
    <p:sldId id="401" r:id="rId23"/>
    <p:sldId id="402" r:id="rId24"/>
    <p:sldId id="403" r:id="rId25"/>
    <p:sldId id="404" r:id="rId26"/>
    <p:sldId id="405" r:id="rId27"/>
    <p:sldId id="406" r:id="rId28"/>
    <p:sldId id="407" r:id="rId29"/>
    <p:sldId id="409" r:id="rId30"/>
    <p:sldId id="410" r:id="rId31"/>
    <p:sldId id="411" r:id="rId32"/>
    <p:sldId id="408" r:id="rId33"/>
    <p:sldId id="413" r:id="rId34"/>
    <p:sldId id="414" r:id="rId35"/>
    <p:sldId id="396" r:id="rId36"/>
    <p:sldId id="415" r:id="rId37"/>
    <p:sldId id="416" r:id="rId38"/>
    <p:sldId id="397" r:id="rId39"/>
    <p:sldId id="417" r:id="rId40"/>
    <p:sldId id="418" r:id="rId41"/>
    <p:sldId id="367" r:id="rId42"/>
    <p:sldId id="392" r:id="rId43"/>
    <p:sldId id="393" r:id="rId44"/>
    <p:sldId id="368"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405">
          <p15:clr>
            <a:srgbClr val="A4A3A4"/>
          </p15:clr>
        </p15:guide>
        <p15:guide id="2" pos="28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87E2"/>
    <a:srgbClr val="C5E6FF"/>
    <a:srgbClr val="EFE5C9"/>
    <a:srgbClr val="D5EEFF"/>
    <a:srgbClr val="006EB8"/>
    <a:srgbClr val="53B9FF"/>
    <a:srgbClr val="DDF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68618" autoAdjust="0"/>
  </p:normalViewPr>
  <p:slideViewPr>
    <p:cSldViewPr snapToGrid="0">
      <p:cViewPr varScale="1">
        <p:scale>
          <a:sx n="78" d="100"/>
          <a:sy n="78" d="100"/>
        </p:scale>
        <p:origin x="2586" y="96"/>
      </p:cViewPr>
      <p:guideLst>
        <p:guide orient="horz" pos="2405"/>
        <p:guide pos="286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ea typeface="Arial" charset="0"/>
              </a:defRPr>
            </a:lvl1pPr>
          </a:lstStyle>
          <a:p>
            <a:pPr>
              <a:defRPr/>
            </a:pPr>
            <a:endParaRPr lang="en-US"/>
          </a:p>
        </p:txBody>
      </p:sp>
      <p:sp>
        <p:nvSpPr>
          <p:cNvPr id="645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E1462770-FCF2-4A66-B1FD-4EFAEDC9AEBD}" type="datetime1">
              <a:rPr lang="en-US"/>
              <a:pPr/>
              <a:t>2/12/2018</a:t>
            </a:fld>
            <a:endParaRPr lang="en-US"/>
          </a:p>
        </p:txBody>
      </p:sp>
      <p:sp>
        <p:nvSpPr>
          <p:cNvPr id="645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ea typeface="Arial" charset="0"/>
              </a:defRPr>
            </a:lvl1pPr>
          </a:lstStyle>
          <a:p>
            <a:pPr>
              <a:defRPr/>
            </a:pPr>
            <a:endParaRPr lang="en-US"/>
          </a:p>
        </p:txBody>
      </p:sp>
      <p:sp>
        <p:nvSpPr>
          <p:cNvPr id="645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71AE9751-6BF5-4EEE-B4DB-DC5B4A5FAB8C}" type="slidenum">
              <a:rPr lang="en-US"/>
              <a:pPr/>
              <a:t>‹#›</a:t>
            </a:fld>
            <a:endParaRPr lang="en-US"/>
          </a:p>
        </p:txBody>
      </p:sp>
    </p:spTree>
    <p:extLst>
      <p:ext uri="{BB962C8B-B14F-4D97-AF65-F5344CB8AC3E}">
        <p14:creationId xmlns:p14="http://schemas.microsoft.com/office/powerpoint/2010/main" val="34393345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Arial"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B07C476-D042-45DC-A765-1BFCAA5B4950}" type="slidenum">
              <a:rPr lang="en-US"/>
              <a:pPr/>
              <a:t>‹#›</a:t>
            </a:fld>
            <a:endParaRPr lang="en-US"/>
          </a:p>
        </p:txBody>
      </p:sp>
    </p:spTree>
    <p:extLst>
      <p:ext uri="{BB962C8B-B14F-4D97-AF65-F5344CB8AC3E}">
        <p14:creationId xmlns:p14="http://schemas.microsoft.com/office/powerpoint/2010/main" val="38299134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eduevaluation.autodesk.com/"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DDDE5609-DC5F-4C0D-A405-4BF279D2100B}" type="slidenum">
              <a:rPr lang="en-US"/>
              <a:pPr/>
              <a:t>2</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77448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create a new body when starting a feature, like extrude, revolve etc.</a:t>
            </a:r>
          </a:p>
          <a:p>
            <a:r>
              <a:rPr lang="en-US" dirty="0"/>
              <a:t>Just select New Body from the operations flyout.</a:t>
            </a:r>
          </a:p>
          <a:p>
            <a:r>
              <a:rPr lang="en-US" dirty="0"/>
              <a:t>The bodies being created will eventually be converted to components later.</a:t>
            </a:r>
          </a:p>
        </p:txBody>
      </p:sp>
      <p:sp>
        <p:nvSpPr>
          <p:cNvPr id="4" name="Slide Number Placeholder 3"/>
          <p:cNvSpPr>
            <a:spLocks noGrp="1"/>
          </p:cNvSpPr>
          <p:nvPr>
            <p:ph type="sldNum" sz="quarter" idx="10"/>
          </p:nvPr>
        </p:nvSpPr>
        <p:spPr/>
        <p:txBody>
          <a:bodyPr/>
          <a:lstStyle/>
          <a:p>
            <a:fld id="{3B07C476-D042-45DC-A765-1BFCAA5B4950}" type="slidenum">
              <a:rPr lang="en-US" smtClean="0"/>
              <a:pPr/>
              <a:t>11</a:t>
            </a:fld>
            <a:endParaRPr lang="en-US"/>
          </a:p>
        </p:txBody>
      </p:sp>
    </p:spTree>
    <p:extLst>
      <p:ext uri="{BB962C8B-B14F-4D97-AF65-F5344CB8AC3E}">
        <p14:creationId xmlns:p14="http://schemas.microsoft.com/office/powerpoint/2010/main" val="4213991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sz="1200" dirty="0"/>
              <a:t>Create a new sketch</a:t>
            </a:r>
          </a:p>
          <a:p>
            <a:pPr marL="342900" indent="-342900">
              <a:buFont typeface="+mj-lt"/>
              <a:buAutoNum type="arabicPeriod"/>
            </a:pPr>
            <a:r>
              <a:rPr lang="en-US" sz="1200" dirty="0"/>
              <a:t>Select the top of the first extrusion as the plane/ face to use</a:t>
            </a:r>
          </a:p>
          <a:p>
            <a:endParaRPr lang="en-US" dirty="0"/>
          </a:p>
        </p:txBody>
      </p:sp>
      <p:sp>
        <p:nvSpPr>
          <p:cNvPr id="4" name="Slide Number Placeholder 3"/>
          <p:cNvSpPr>
            <a:spLocks noGrp="1"/>
          </p:cNvSpPr>
          <p:nvPr>
            <p:ph type="sldNum" sz="quarter" idx="10"/>
          </p:nvPr>
        </p:nvSpPr>
        <p:spPr/>
        <p:txBody>
          <a:bodyPr/>
          <a:lstStyle/>
          <a:p>
            <a:fld id="{3B07C476-D042-45DC-A765-1BFCAA5B4950}" type="slidenum">
              <a:rPr lang="en-US" smtClean="0"/>
              <a:pPr/>
              <a:t>12</a:t>
            </a:fld>
            <a:endParaRPr lang="en-US"/>
          </a:p>
        </p:txBody>
      </p:sp>
    </p:spTree>
    <p:extLst>
      <p:ext uri="{BB962C8B-B14F-4D97-AF65-F5344CB8AC3E}">
        <p14:creationId xmlns:p14="http://schemas.microsoft.com/office/powerpoint/2010/main" val="1157710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startAt="3"/>
            </a:pPr>
            <a:r>
              <a:rPr lang="en-US" sz="1200" dirty="0"/>
              <a:t>Select Sketch&gt; Project/ Include&gt; Project</a:t>
            </a:r>
          </a:p>
          <a:p>
            <a:pPr marL="342900" indent="-342900">
              <a:buFont typeface="+mj-lt"/>
              <a:buAutoNum type="arabicPeriod" startAt="3"/>
            </a:pPr>
            <a:r>
              <a:rPr lang="en-US" sz="1200" dirty="0"/>
              <a:t>Pick the outer perimeter edges, including the front and back small arcs</a:t>
            </a:r>
            <a:endParaRPr lang="en-US" dirty="0"/>
          </a:p>
        </p:txBody>
      </p:sp>
      <p:sp>
        <p:nvSpPr>
          <p:cNvPr id="4" name="Slide Number Placeholder 3"/>
          <p:cNvSpPr>
            <a:spLocks noGrp="1"/>
          </p:cNvSpPr>
          <p:nvPr>
            <p:ph type="sldNum" sz="quarter" idx="10"/>
          </p:nvPr>
        </p:nvSpPr>
        <p:spPr/>
        <p:txBody>
          <a:bodyPr/>
          <a:lstStyle/>
          <a:p>
            <a:fld id="{3B07C476-D042-45DC-A765-1BFCAA5B4950}" type="slidenum">
              <a:rPr lang="en-US" smtClean="0"/>
              <a:pPr/>
              <a:t>13</a:t>
            </a:fld>
            <a:endParaRPr lang="en-US"/>
          </a:p>
        </p:txBody>
      </p:sp>
    </p:spTree>
    <p:extLst>
      <p:ext uri="{BB962C8B-B14F-4D97-AF65-F5344CB8AC3E}">
        <p14:creationId xmlns:p14="http://schemas.microsoft.com/office/powerpoint/2010/main" val="1770678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startAt="5"/>
            </a:pPr>
            <a:r>
              <a:rPr lang="en-US" sz="1200" dirty="0"/>
              <a:t>Extrude the outer profile that was create on the sketch 14 inches</a:t>
            </a:r>
          </a:p>
          <a:p>
            <a:pPr marL="342900" indent="-342900">
              <a:buFont typeface="+mj-lt"/>
              <a:buAutoNum type="arabicPeriod" startAt="5"/>
            </a:pPr>
            <a:r>
              <a:rPr lang="en-US" sz="1200" dirty="0"/>
              <a:t>Select New Body in the Operations flyout to make it a separate body</a:t>
            </a:r>
          </a:p>
        </p:txBody>
      </p:sp>
      <p:sp>
        <p:nvSpPr>
          <p:cNvPr id="4" name="Slide Number Placeholder 3"/>
          <p:cNvSpPr>
            <a:spLocks noGrp="1"/>
          </p:cNvSpPr>
          <p:nvPr>
            <p:ph type="sldNum" sz="quarter" idx="10"/>
          </p:nvPr>
        </p:nvSpPr>
        <p:spPr/>
        <p:txBody>
          <a:bodyPr/>
          <a:lstStyle/>
          <a:p>
            <a:fld id="{3B07C476-D042-45DC-A765-1BFCAA5B4950}" type="slidenum">
              <a:rPr lang="en-US" smtClean="0"/>
              <a:pPr/>
              <a:t>14</a:t>
            </a:fld>
            <a:endParaRPr lang="en-US"/>
          </a:p>
        </p:txBody>
      </p:sp>
    </p:spTree>
    <p:extLst>
      <p:ext uri="{BB962C8B-B14F-4D97-AF65-F5344CB8AC3E}">
        <p14:creationId xmlns:p14="http://schemas.microsoft.com/office/powerpoint/2010/main" val="580880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sz="1200" dirty="0"/>
              <a:t>Create a new sketch on the YZ origin plane</a:t>
            </a:r>
          </a:p>
          <a:p>
            <a:pPr marL="342900" marR="0" lvl="0" indent="-3429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dirty="0"/>
              <a:t>Turn on the slice graphics in the sketch palette</a:t>
            </a:r>
            <a:endParaRPr lang="en-US" dirty="0"/>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3B07C476-D042-45DC-A765-1BFCAA5B4950}" type="slidenum">
              <a:rPr lang="en-US" smtClean="0"/>
              <a:pPr/>
              <a:t>15</a:t>
            </a:fld>
            <a:endParaRPr lang="en-US"/>
          </a:p>
        </p:txBody>
      </p:sp>
    </p:spTree>
    <p:extLst>
      <p:ext uri="{BB962C8B-B14F-4D97-AF65-F5344CB8AC3E}">
        <p14:creationId xmlns:p14="http://schemas.microsoft.com/office/powerpoint/2010/main" val="2358503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startAt="3"/>
            </a:pPr>
            <a:r>
              <a:rPr lang="en-US" sz="1200" dirty="0"/>
              <a:t>Start the Project command again</a:t>
            </a:r>
          </a:p>
          <a:p>
            <a:pPr marL="342900" marR="0" lvl="0" indent="-342900" algn="l" defTabSz="914400" rtl="0" eaLnBrk="0" fontAlgn="base" latinLnBrk="0" hangingPunct="0">
              <a:lnSpc>
                <a:spcPct val="100000"/>
              </a:lnSpc>
              <a:spcBef>
                <a:spcPct val="30000"/>
              </a:spcBef>
              <a:spcAft>
                <a:spcPct val="0"/>
              </a:spcAft>
              <a:buClrTx/>
              <a:buSzTx/>
              <a:buFont typeface="+mj-lt"/>
              <a:buAutoNum type="arabicPeriod" startAt="3"/>
              <a:tabLst/>
              <a:defRPr/>
            </a:pPr>
            <a:r>
              <a:rPr lang="en-US" sz="1200" dirty="0"/>
              <a:t>Project the edge of the large arc on the right</a:t>
            </a:r>
          </a:p>
          <a:p>
            <a:pPr marL="342900" marR="0" lvl="0" indent="-342900" algn="l" defTabSz="914400" rtl="0" eaLnBrk="0" fontAlgn="base" latinLnBrk="0" hangingPunct="0">
              <a:lnSpc>
                <a:spcPct val="100000"/>
              </a:lnSpc>
              <a:spcBef>
                <a:spcPct val="30000"/>
              </a:spcBef>
              <a:spcAft>
                <a:spcPct val="0"/>
              </a:spcAft>
              <a:buClrTx/>
              <a:buSzTx/>
              <a:buFont typeface="+mj-lt"/>
              <a:buAutoNum type="arabicPeriod" startAt="3"/>
              <a:tabLst/>
              <a:defRPr/>
            </a:pPr>
            <a:r>
              <a:rPr lang="en-US" sz="1200" dirty="0"/>
              <a:t>Select the center point of the small arc on the left</a:t>
            </a:r>
            <a:endParaRPr lang="en-US" dirty="0"/>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US" dirty="0"/>
          </a:p>
          <a:p>
            <a:pPr marL="342900" indent="-342900">
              <a:buFont typeface="+mj-lt"/>
              <a:buAutoNum type="arabicPeriod" startAt="9"/>
            </a:pPr>
            <a:endParaRPr lang="en-US" dirty="0"/>
          </a:p>
        </p:txBody>
      </p:sp>
      <p:sp>
        <p:nvSpPr>
          <p:cNvPr id="4" name="Slide Number Placeholder 3"/>
          <p:cNvSpPr>
            <a:spLocks noGrp="1"/>
          </p:cNvSpPr>
          <p:nvPr>
            <p:ph type="sldNum" sz="quarter" idx="10"/>
          </p:nvPr>
        </p:nvSpPr>
        <p:spPr/>
        <p:txBody>
          <a:bodyPr/>
          <a:lstStyle/>
          <a:p>
            <a:fld id="{3B07C476-D042-45DC-A765-1BFCAA5B4950}" type="slidenum">
              <a:rPr lang="en-US" smtClean="0"/>
              <a:pPr/>
              <a:t>16</a:t>
            </a:fld>
            <a:endParaRPr lang="en-US"/>
          </a:p>
        </p:txBody>
      </p:sp>
    </p:spTree>
    <p:extLst>
      <p:ext uri="{BB962C8B-B14F-4D97-AF65-F5344CB8AC3E}">
        <p14:creationId xmlns:p14="http://schemas.microsoft.com/office/powerpoint/2010/main" val="2866509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startAt="6"/>
            </a:pPr>
            <a:r>
              <a:rPr lang="en-US" sz="1200" dirty="0"/>
              <a:t>Create an 8 inch vertical line</a:t>
            </a:r>
          </a:p>
          <a:p>
            <a:pPr marL="342900" indent="-342900">
              <a:buFont typeface="+mj-lt"/>
              <a:buAutoNum type="arabicPeriod" startAt="6"/>
            </a:pPr>
            <a:r>
              <a:rPr lang="en-US" sz="1200" dirty="0"/>
              <a:t>Apply a coincident constraint to the midpoint of the vertical line and the right point of the far right projected line</a:t>
            </a:r>
          </a:p>
          <a:p>
            <a:pPr marL="342900" indent="-342900">
              <a:buFont typeface="+mj-lt"/>
              <a:buAutoNum type="arabicPeriod" startAt="6"/>
            </a:pPr>
            <a:r>
              <a:rPr lang="en-US" sz="1200" dirty="0"/>
              <a:t>Create the rest of the closed profile shown below</a:t>
            </a:r>
            <a:endParaRPr lang="en-US" dirty="0"/>
          </a:p>
        </p:txBody>
      </p:sp>
      <p:sp>
        <p:nvSpPr>
          <p:cNvPr id="4" name="Slide Number Placeholder 3"/>
          <p:cNvSpPr>
            <a:spLocks noGrp="1"/>
          </p:cNvSpPr>
          <p:nvPr>
            <p:ph type="sldNum" sz="quarter" idx="10"/>
          </p:nvPr>
        </p:nvSpPr>
        <p:spPr/>
        <p:txBody>
          <a:bodyPr/>
          <a:lstStyle/>
          <a:p>
            <a:fld id="{3B07C476-D042-45DC-A765-1BFCAA5B4950}" type="slidenum">
              <a:rPr lang="en-US" smtClean="0"/>
              <a:pPr/>
              <a:t>17</a:t>
            </a:fld>
            <a:endParaRPr lang="en-US"/>
          </a:p>
        </p:txBody>
      </p:sp>
    </p:spTree>
    <p:extLst>
      <p:ext uri="{BB962C8B-B14F-4D97-AF65-F5344CB8AC3E}">
        <p14:creationId xmlns:p14="http://schemas.microsoft.com/office/powerpoint/2010/main" val="3093785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startAt="9"/>
            </a:pPr>
            <a:r>
              <a:rPr lang="en-US" sz="1200" dirty="0"/>
              <a:t>Do a revolve cut of the profile about the Z axis</a:t>
            </a:r>
          </a:p>
          <a:p>
            <a:r>
              <a:rPr lang="en-US" sz="1200" dirty="0"/>
              <a:t>Note: turning off the other bodies and components is optional for a better visual </a:t>
            </a:r>
            <a:endParaRPr lang="en-US" dirty="0"/>
          </a:p>
        </p:txBody>
      </p:sp>
      <p:sp>
        <p:nvSpPr>
          <p:cNvPr id="4" name="Slide Number Placeholder 3"/>
          <p:cNvSpPr>
            <a:spLocks noGrp="1"/>
          </p:cNvSpPr>
          <p:nvPr>
            <p:ph type="sldNum" sz="quarter" idx="10"/>
          </p:nvPr>
        </p:nvSpPr>
        <p:spPr/>
        <p:txBody>
          <a:bodyPr/>
          <a:lstStyle/>
          <a:p>
            <a:fld id="{3B07C476-D042-45DC-A765-1BFCAA5B4950}" type="slidenum">
              <a:rPr lang="en-US" smtClean="0"/>
              <a:pPr/>
              <a:t>18</a:t>
            </a:fld>
            <a:endParaRPr lang="en-US"/>
          </a:p>
        </p:txBody>
      </p:sp>
    </p:spTree>
    <p:extLst>
      <p:ext uri="{BB962C8B-B14F-4D97-AF65-F5344CB8AC3E}">
        <p14:creationId xmlns:p14="http://schemas.microsoft.com/office/powerpoint/2010/main" val="3231517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sz="1200" dirty="0"/>
              <a:t>Add a 4 inch fillet to the top edge of the fuselage</a:t>
            </a:r>
            <a:endParaRPr lang="en-US" dirty="0"/>
          </a:p>
        </p:txBody>
      </p:sp>
      <p:sp>
        <p:nvSpPr>
          <p:cNvPr id="4" name="Slide Number Placeholder 3"/>
          <p:cNvSpPr>
            <a:spLocks noGrp="1"/>
          </p:cNvSpPr>
          <p:nvPr>
            <p:ph type="sldNum" sz="quarter" idx="10"/>
          </p:nvPr>
        </p:nvSpPr>
        <p:spPr/>
        <p:txBody>
          <a:bodyPr/>
          <a:lstStyle/>
          <a:p>
            <a:fld id="{3B07C476-D042-45DC-A765-1BFCAA5B4950}" type="slidenum">
              <a:rPr lang="en-US" smtClean="0"/>
              <a:pPr/>
              <a:t>19</a:t>
            </a:fld>
            <a:endParaRPr lang="en-US"/>
          </a:p>
        </p:txBody>
      </p:sp>
    </p:spTree>
    <p:extLst>
      <p:ext uri="{BB962C8B-B14F-4D97-AF65-F5344CB8AC3E}">
        <p14:creationId xmlns:p14="http://schemas.microsoft.com/office/powerpoint/2010/main" val="2580884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sz="1200" dirty="0"/>
              <a:t>Turn off all bodies except for the fuselage</a:t>
            </a:r>
          </a:p>
          <a:p>
            <a:pPr marL="342900" indent="-342900">
              <a:buFont typeface="+mj-lt"/>
              <a:buAutoNum type="arabicPeriod"/>
            </a:pPr>
            <a:r>
              <a:rPr lang="en-US" sz="1200" dirty="0"/>
              <a:t>Rotate the view and shell the fuselage to a thickness of .75 inches</a:t>
            </a:r>
          </a:p>
          <a:p>
            <a:pPr marL="342900" indent="-342900">
              <a:buFont typeface="+mj-lt"/>
              <a:buAutoNum type="arabicPeriod"/>
            </a:pPr>
            <a:r>
              <a:rPr lang="en-US" sz="1200" dirty="0"/>
              <a:t>Removing the bottom face</a:t>
            </a:r>
            <a:endParaRPr lang="en-US" dirty="0"/>
          </a:p>
        </p:txBody>
      </p:sp>
      <p:sp>
        <p:nvSpPr>
          <p:cNvPr id="4" name="Slide Number Placeholder 3"/>
          <p:cNvSpPr>
            <a:spLocks noGrp="1"/>
          </p:cNvSpPr>
          <p:nvPr>
            <p:ph type="sldNum" sz="quarter" idx="10"/>
          </p:nvPr>
        </p:nvSpPr>
        <p:spPr/>
        <p:txBody>
          <a:bodyPr/>
          <a:lstStyle/>
          <a:p>
            <a:fld id="{3B07C476-D042-45DC-A765-1BFCAA5B4950}" type="slidenum">
              <a:rPr lang="en-US" smtClean="0"/>
              <a:pPr/>
              <a:t>20</a:t>
            </a:fld>
            <a:endParaRPr lang="en-US"/>
          </a:p>
        </p:txBody>
      </p:sp>
    </p:spTree>
    <p:extLst>
      <p:ext uri="{BB962C8B-B14F-4D97-AF65-F5344CB8AC3E}">
        <p14:creationId xmlns:p14="http://schemas.microsoft.com/office/powerpoint/2010/main" val="2397738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Bio:</a:t>
            </a:r>
          </a:p>
          <a:p>
            <a:r>
              <a:rPr lang="en-US" dirty="0"/>
              <a:t>Thayne Wickam</a:t>
            </a:r>
          </a:p>
          <a:p>
            <a:r>
              <a:rPr lang="en-US" dirty="0" err="1"/>
              <a:t>IMAGINiT</a:t>
            </a:r>
            <a:r>
              <a:rPr lang="en-US" dirty="0"/>
              <a:t> Technologies in New Hampshire</a:t>
            </a:r>
          </a:p>
          <a:p>
            <a:r>
              <a:rPr lang="en-US" dirty="0"/>
              <a:t>Automation industry from 1986-1994</a:t>
            </a:r>
          </a:p>
          <a:p>
            <a:r>
              <a:rPr lang="en-US" dirty="0"/>
              <a:t>Used Autodesk products since 1986</a:t>
            </a:r>
          </a:p>
          <a:p>
            <a:r>
              <a:rPr lang="en-US" dirty="0"/>
              <a:t>Autodesk and/ or resellers since 1994</a:t>
            </a:r>
          </a:p>
          <a:p>
            <a:r>
              <a:rPr lang="en-US" dirty="0"/>
              <a:t>Involved with Implementation and Training</a:t>
            </a:r>
          </a:p>
          <a:p>
            <a:r>
              <a:rPr lang="en-US" dirty="0"/>
              <a:t>Autodesk support world-wide from 2004-2010, for AutoCAD Electrical</a:t>
            </a:r>
          </a:p>
          <a:p>
            <a:endParaRPr lang="en-US" dirty="0"/>
          </a:p>
        </p:txBody>
      </p:sp>
      <p:sp>
        <p:nvSpPr>
          <p:cNvPr id="4" name="Slide Number Placeholder 3"/>
          <p:cNvSpPr>
            <a:spLocks noGrp="1"/>
          </p:cNvSpPr>
          <p:nvPr>
            <p:ph type="sldNum" sz="quarter" idx="10"/>
          </p:nvPr>
        </p:nvSpPr>
        <p:spPr/>
        <p:txBody>
          <a:bodyPr/>
          <a:lstStyle/>
          <a:p>
            <a:fld id="{3B07C476-D042-45DC-A765-1BFCAA5B4950}" type="slidenum">
              <a:rPr lang="en-US" smtClean="0"/>
              <a:pPr/>
              <a:t>3</a:t>
            </a:fld>
            <a:endParaRPr lang="en-US" dirty="0"/>
          </a:p>
        </p:txBody>
      </p:sp>
    </p:spTree>
    <p:extLst>
      <p:ext uri="{BB962C8B-B14F-4D97-AF65-F5344CB8AC3E}">
        <p14:creationId xmlns:p14="http://schemas.microsoft.com/office/powerpoint/2010/main" val="3910777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sz="1200" dirty="0"/>
              <a:t>Create a new offset plane 15 inches from the XZ plane</a:t>
            </a:r>
            <a:endParaRPr lang="en-US" dirty="0"/>
          </a:p>
        </p:txBody>
      </p:sp>
      <p:sp>
        <p:nvSpPr>
          <p:cNvPr id="4" name="Slide Number Placeholder 3"/>
          <p:cNvSpPr>
            <a:spLocks noGrp="1"/>
          </p:cNvSpPr>
          <p:nvPr>
            <p:ph type="sldNum" sz="quarter" idx="10"/>
          </p:nvPr>
        </p:nvSpPr>
        <p:spPr/>
        <p:txBody>
          <a:bodyPr/>
          <a:lstStyle/>
          <a:p>
            <a:fld id="{3B07C476-D042-45DC-A765-1BFCAA5B4950}" type="slidenum">
              <a:rPr lang="en-US" smtClean="0"/>
              <a:pPr/>
              <a:t>21</a:t>
            </a:fld>
            <a:endParaRPr lang="en-US"/>
          </a:p>
        </p:txBody>
      </p:sp>
    </p:spTree>
    <p:extLst>
      <p:ext uri="{BB962C8B-B14F-4D97-AF65-F5344CB8AC3E}">
        <p14:creationId xmlns:p14="http://schemas.microsoft.com/office/powerpoint/2010/main" val="482318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startAt="2"/>
            </a:pPr>
            <a:r>
              <a:rPr lang="en-US" sz="1200" dirty="0"/>
              <a:t>Create a new sketch on the offset plane</a:t>
            </a:r>
            <a:endParaRPr lang="en-US" dirty="0"/>
          </a:p>
        </p:txBody>
      </p:sp>
      <p:sp>
        <p:nvSpPr>
          <p:cNvPr id="4" name="Slide Number Placeholder 3"/>
          <p:cNvSpPr>
            <a:spLocks noGrp="1"/>
          </p:cNvSpPr>
          <p:nvPr>
            <p:ph type="sldNum" sz="quarter" idx="10"/>
          </p:nvPr>
        </p:nvSpPr>
        <p:spPr/>
        <p:txBody>
          <a:bodyPr/>
          <a:lstStyle/>
          <a:p>
            <a:fld id="{3B07C476-D042-45DC-A765-1BFCAA5B4950}" type="slidenum">
              <a:rPr lang="en-US" smtClean="0"/>
              <a:pPr/>
              <a:t>22</a:t>
            </a:fld>
            <a:endParaRPr lang="en-US"/>
          </a:p>
        </p:txBody>
      </p:sp>
    </p:spTree>
    <p:extLst>
      <p:ext uri="{BB962C8B-B14F-4D97-AF65-F5344CB8AC3E}">
        <p14:creationId xmlns:p14="http://schemas.microsoft.com/office/powerpoint/2010/main" val="306340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startAt="3"/>
            </a:pPr>
            <a:r>
              <a:rPr lang="en-US" sz="1200" dirty="0"/>
              <a:t>Create two 10 inch circles</a:t>
            </a:r>
          </a:p>
          <a:p>
            <a:pPr marL="342900" indent="-342900">
              <a:buFont typeface="+mj-lt"/>
              <a:buAutoNum type="arabicPeriod" startAt="3"/>
            </a:pPr>
            <a:r>
              <a:rPr lang="en-US" sz="1200" dirty="0"/>
              <a:t>Vertically align the center of the circles to the origin center point</a:t>
            </a:r>
          </a:p>
          <a:p>
            <a:pPr marL="342900" indent="-342900">
              <a:buFont typeface="+mj-lt"/>
              <a:buAutoNum type="arabicPeriod" startAt="3"/>
            </a:pPr>
            <a:r>
              <a:rPr lang="en-US" sz="1200" dirty="0"/>
              <a:t>Create tangent lines on each sides of the circle</a:t>
            </a:r>
          </a:p>
          <a:p>
            <a:pPr marL="342900" indent="-342900">
              <a:buFont typeface="+mj-lt"/>
              <a:buAutoNum type="arabicPeriod" startAt="3"/>
            </a:pPr>
            <a:r>
              <a:rPr lang="en-US" sz="1200" dirty="0"/>
              <a:t>Dimension the front circle 4 inches from the center point</a:t>
            </a:r>
          </a:p>
          <a:p>
            <a:pPr marL="342900" indent="-342900">
              <a:buFont typeface="+mj-lt"/>
              <a:buAutoNum type="arabicPeriod" startAt="3"/>
            </a:pPr>
            <a:r>
              <a:rPr lang="en-US" sz="1200" dirty="0"/>
              <a:t>Dimension the both circle’s center points 12 inches apart </a:t>
            </a:r>
            <a:endParaRPr lang="en-US" dirty="0"/>
          </a:p>
        </p:txBody>
      </p:sp>
      <p:sp>
        <p:nvSpPr>
          <p:cNvPr id="4" name="Slide Number Placeholder 3"/>
          <p:cNvSpPr>
            <a:spLocks noGrp="1"/>
          </p:cNvSpPr>
          <p:nvPr>
            <p:ph type="sldNum" sz="quarter" idx="10"/>
          </p:nvPr>
        </p:nvSpPr>
        <p:spPr/>
        <p:txBody>
          <a:bodyPr/>
          <a:lstStyle/>
          <a:p>
            <a:fld id="{3B07C476-D042-45DC-A765-1BFCAA5B4950}" type="slidenum">
              <a:rPr lang="en-US" smtClean="0"/>
              <a:pPr/>
              <a:t>23</a:t>
            </a:fld>
            <a:endParaRPr lang="en-US"/>
          </a:p>
        </p:txBody>
      </p:sp>
    </p:spTree>
    <p:extLst>
      <p:ext uri="{BB962C8B-B14F-4D97-AF65-F5344CB8AC3E}">
        <p14:creationId xmlns:p14="http://schemas.microsoft.com/office/powerpoint/2010/main" val="1597661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startAt="8"/>
            </a:pPr>
            <a:r>
              <a:rPr lang="en-US" sz="1200" dirty="0"/>
              <a:t>Extrude and cut 4 inches into the fuselage</a:t>
            </a:r>
            <a:endParaRPr lang="en-US" dirty="0"/>
          </a:p>
        </p:txBody>
      </p:sp>
      <p:sp>
        <p:nvSpPr>
          <p:cNvPr id="4" name="Slide Number Placeholder 3"/>
          <p:cNvSpPr>
            <a:spLocks noGrp="1"/>
          </p:cNvSpPr>
          <p:nvPr>
            <p:ph type="sldNum" sz="quarter" idx="10"/>
          </p:nvPr>
        </p:nvSpPr>
        <p:spPr/>
        <p:txBody>
          <a:bodyPr/>
          <a:lstStyle/>
          <a:p>
            <a:fld id="{3B07C476-D042-45DC-A765-1BFCAA5B4950}" type="slidenum">
              <a:rPr lang="en-US" smtClean="0"/>
              <a:pPr/>
              <a:t>24</a:t>
            </a:fld>
            <a:endParaRPr lang="en-US"/>
          </a:p>
        </p:txBody>
      </p:sp>
    </p:spTree>
    <p:extLst>
      <p:ext uri="{BB962C8B-B14F-4D97-AF65-F5344CB8AC3E}">
        <p14:creationId xmlns:p14="http://schemas.microsoft.com/office/powerpoint/2010/main" val="31842518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sz="1200" dirty="0"/>
              <a:t>Create a new sketch on the YZ origin plane</a:t>
            </a:r>
            <a:endParaRPr lang="en-US" dirty="0"/>
          </a:p>
        </p:txBody>
      </p:sp>
      <p:sp>
        <p:nvSpPr>
          <p:cNvPr id="4" name="Slide Number Placeholder 3"/>
          <p:cNvSpPr>
            <a:spLocks noGrp="1"/>
          </p:cNvSpPr>
          <p:nvPr>
            <p:ph type="sldNum" sz="quarter" idx="10"/>
          </p:nvPr>
        </p:nvSpPr>
        <p:spPr/>
        <p:txBody>
          <a:bodyPr/>
          <a:lstStyle/>
          <a:p>
            <a:fld id="{3B07C476-D042-45DC-A765-1BFCAA5B4950}" type="slidenum">
              <a:rPr lang="en-US" smtClean="0"/>
              <a:pPr/>
              <a:t>25</a:t>
            </a:fld>
            <a:endParaRPr lang="en-US"/>
          </a:p>
        </p:txBody>
      </p:sp>
    </p:spTree>
    <p:extLst>
      <p:ext uri="{BB962C8B-B14F-4D97-AF65-F5344CB8AC3E}">
        <p14:creationId xmlns:p14="http://schemas.microsoft.com/office/powerpoint/2010/main" val="1589704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startAt="2"/>
            </a:pPr>
            <a:r>
              <a:rPr lang="en-US" sz="1200" dirty="0"/>
              <a:t>Create a new sketch on the YZ origin plane</a:t>
            </a:r>
          </a:p>
          <a:p>
            <a:pPr marL="342900" indent="-342900">
              <a:buFont typeface="+mj-lt"/>
              <a:buAutoNum type="arabicPeriod" startAt="2"/>
            </a:pPr>
            <a:r>
              <a:rPr lang="en-US" sz="1200" dirty="0"/>
              <a:t>Activate the slice graphics in the sketch pallet</a:t>
            </a:r>
          </a:p>
          <a:p>
            <a:pPr marL="342900" indent="-342900">
              <a:buFont typeface="+mj-lt"/>
              <a:buAutoNum type="arabicPeriod" startAt="2"/>
            </a:pPr>
            <a:r>
              <a:rPr lang="en-US" sz="1200" dirty="0"/>
              <a:t>Create a 10 X 3 inch rectangle at the front of the fuselage</a:t>
            </a:r>
          </a:p>
          <a:p>
            <a:pPr marL="342900" indent="-342900">
              <a:buFont typeface="+mj-lt"/>
              <a:buAutoNum type="arabicPeriod" startAt="2"/>
            </a:pPr>
            <a:r>
              <a:rPr lang="en-US" sz="1200" dirty="0"/>
              <a:t>Constraint the middle of the rectangle to the midpoint of the base of the steering linkage</a:t>
            </a:r>
            <a:endParaRPr lang="en-US" dirty="0"/>
          </a:p>
        </p:txBody>
      </p:sp>
      <p:sp>
        <p:nvSpPr>
          <p:cNvPr id="4" name="Slide Number Placeholder 3"/>
          <p:cNvSpPr>
            <a:spLocks noGrp="1"/>
          </p:cNvSpPr>
          <p:nvPr>
            <p:ph type="sldNum" sz="quarter" idx="10"/>
          </p:nvPr>
        </p:nvSpPr>
        <p:spPr/>
        <p:txBody>
          <a:bodyPr/>
          <a:lstStyle/>
          <a:p>
            <a:fld id="{3B07C476-D042-45DC-A765-1BFCAA5B4950}" type="slidenum">
              <a:rPr lang="en-US" smtClean="0"/>
              <a:pPr/>
              <a:t>26</a:t>
            </a:fld>
            <a:endParaRPr lang="en-US"/>
          </a:p>
        </p:txBody>
      </p:sp>
    </p:spTree>
    <p:extLst>
      <p:ext uri="{BB962C8B-B14F-4D97-AF65-F5344CB8AC3E}">
        <p14:creationId xmlns:p14="http://schemas.microsoft.com/office/powerpoint/2010/main" val="20704396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startAt="6"/>
            </a:pPr>
            <a:r>
              <a:rPr lang="en-US" sz="1200" dirty="0"/>
              <a:t>Turn off all bodies and components, except for the fuselage body</a:t>
            </a:r>
          </a:p>
          <a:p>
            <a:pPr marL="342900" indent="-342900">
              <a:buFont typeface="+mj-lt"/>
              <a:buAutoNum type="arabicPeriod" startAt="6"/>
            </a:pPr>
            <a:r>
              <a:rPr lang="en-US" sz="1200" dirty="0"/>
              <a:t>Extrude cut the profile through the fuselage symmetrically</a:t>
            </a:r>
            <a:endParaRPr lang="en-US" dirty="0"/>
          </a:p>
        </p:txBody>
      </p:sp>
      <p:sp>
        <p:nvSpPr>
          <p:cNvPr id="4" name="Slide Number Placeholder 3"/>
          <p:cNvSpPr>
            <a:spLocks noGrp="1"/>
          </p:cNvSpPr>
          <p:nvPr>
            <p:ph type="sldNum" sz="quarter" idx="10"/>
          </p:nvPr>
        </p:nvSpPr>
        <p:spPr/>
        <p:txBody>
          <a:bodyPr/>
          <a:lstStyle/>
          <a:p>
            <a:fld id="{3B07C476-D042-45DC-A765-1BFCAA5B4950}" type="slidenum">
              <a:rPr lang="en-US" smtClean="0"/>
              <a:pPr/>
              <a:t>27</a:t>
            </a:fld>
            <a:endParaRPr lang="en-US"/>
          </a:p>
        </p:txBody>
      </p:sp>
    </p:spTree>
    <p:extLst>
      <p:ext uri="{BB962C8B-B14F-4D97-AF65-F5344CB8AC3E}">
        <p14:creationId xmlns:p14="http://schemas.microsoft.com/office/powerpoint/2010/main" val="2782779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sz="1200" dirty="0"/>
              <a:t>Turn off the fuselage body</a:t>
            </a:r>
          </a:p>
          <a:p>
            <a:pPr marL="342900" indent="-342900">
              <a:buFont typeface="+mj-lt"/>
              <a:buAutoNum type="arabicPeriod"/>
            </a:pPr>
            <a:r>
              <a:rPr lang="en-US" sz="1200" dirty="0"/>
              <a:t>Create a new sketch on the top floorboard</a:t>
            </a:r>
            <a:endParaRPr lang="en-US" dirty="0"/>
          </a:p>
        </p:txBody>
      </p:sp>
      <p:sp>
        <p:nvSpPr>
          <p:cNvPr id="4" name="Slide Number Placeholder 3"/>
          <p:cNvSpPr>
            <a:spLocks noGrp="1"/>
          </p:cNvSpPr>
          <p:nvPr>
            <p:ph type="sldNum" sz="quarter" idx="10"/>
          </p:nvPr>
        </p:nvSpPr>
        <p:spPr/>
        <p:txBody>
          <a:bodyPr/>
          <a:lstStyle/>
          <a:p>
            <a:fld id="{3B07C476-D042-45DC-A765-1BFCAA5B4950}" type="slidenum">
              <a:rPr lang="en-US" smtClean="0"/>
              <a:pPr/>
              <a:t>28</a:t>
            </a:fld>
            <a:endParaRPr lang="en-US"/>
          </a:p>
        </p:txBody>
      </p:sp>
    </p:spTree>
    <p:extLst>
      <p:ext uri="{BB962C8B-B14F-4D97-AF65-F5344CB8AC3E}">
        <p14:creationId xmlns:p14="http://schemas.microsoft.com/office/powerpoint/2010/main" val="11360096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startAt="3"/>
            </a:pPr>
            <a:r>
              <a:rPr lang="en-US" sz="1200" dirty="0"/>
              <a:t>Create an 8 X 4 rectangle towards the front of the floorboard</a:t>
            </a:r>
          </a:p>
          <a:p>
            <a:pPr marL="342900" indent="-342900">
              <a:buFont typeface="+mj-lt"/>
              <a:buAutoNum type="arabicPeriod" startAt="3"/>
            </a:pPr>
            <a:r>
              <a:rPr lang="en-US" sz="1200" dirty="0"/>
              <a:t>Vertically constraint the midpoint of the rectangle and the center point of the design</a:t>
            </a:r>
          </a:p>
          <a:p>
            <a:pPr marL="342900" indent="-342900">
              <a:buFont typeface="+mj-lt"/>
              <a:buAutoNum type="arabicPeriod" startAt="3"/>
            </a:pPr>
            <a:r>
              <a:rPr lang="en-US" sz="1200" dirty="0"/>
              <a:t>Dimension the bottom of the rectangle to the center point of the design</a:t>
            </a:r>
            <a:endParaRPr lang="en-US" dirty="0"/>
          </a:p>
        </p:txBody>
      </p:sp>
      <p:sp>
        <p:nvSpPr>
          <p:cNvPr id="4" name="Slide Number Placeholder 3"/>
          <p:cNvSpPr>
            <a:spLocks noGrp="1"/>
          </p:cNvSpPr>
          <p:nvPr>
            <p:ph type="sldNum" sz="quarter" idx="10"/>
          </p:nvPr>
        </p:nvSpPr>
        <p:spPr/>
        <p:txBody>
          <a:bodyPr/>
          <a:lstStyle/>
          <a:p>
            <a:fld id="{3B07C476-D042-45DC-A765-1BFCAA5B4950}" type="slidenum">
              <a:rPr lang="en-US" smtClean="0"/>
              <a:pPr/>
              <a:t>29</a:t>
            </a:fld>
            <a:endParaRPr lang="en-US"/>
          </a:p>
        </p:txBody>
      </p:sp>
    </p:spTree>
    <p:extLst>
      <p:ext uri="{BB962C8B-B14F-4D97-AF65-F5344CB8AC3E}">
        <p14:creationId xmlns:p14="http://schemas.microsoft.com/office/powerpoint/2010/main" val="18797501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startAt="5"/>
            </a:pPr>
            <a:r>
              <a:rPr lang="en-US" sz="1200" dirty="0"/>
              <a:t>Extrude the profile 2 inches</a:t>
            </a:r>
          </a:p>
          <a:p>
            <a:pPr marL="342900" indent="-342900">
              <a:buFont typeface="+mj-lt"/>
              <a:buAutoNum type="arabicPeriod" startAt="5"/>
            </a:pPr>
            <a:r>
              <a:rPr lang="en-US" sz="1200" dirty="0"/>
              <a:t>Select New Body in the operations flyout</a:t>
            </a:r>
            <a:endParaRPr lang="en-US" dirty="0"/>
          </a:p>
        </p:txBody>
      </p:sp>
      <p:sp>
        <p:nvSpPr>
          <p:cNvPr id="4" name="Slide Number Placeholder 3"/>
          <p:cNvSpPr>
            <a:spLocks noGrp="1"/>
          </p:cNvSpPr>
          <p:nvPr>
            <p:ph type="sldNum" sz="quarter" idx="10"/>
          </p:nvPr>
        </p:nvSpPr>
        <p:spPr/>
        <p:txBody>
          <a:bodyPr/>
          <a:lstStyle/>
          <a:p>
            <a:fld id="{3B07C476-D042-45DC-A765-1BFCAA5B4950}" type="slidenum">
              <a:rPr lang="en-US" smtClean="0"/>
              <a:pPr/>
              <a:t>30</a:t>
            </a:fld>
            <a:endParaRPr lang="en-US"/>
          </a:p>
        </p:txBody>
      </p:sp>
    </p:spTree>
    <p:extLst>
      <p:ext uri="{BB962C8B-B14F-4D97-AF65-F5344CB8AC3E}">
        <p14:creationId xmlns:p14="http://schemas.microsoft.com/office/powerpoint/2010/main" val="1525831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IMAGINiT</a:t>
            </a:r>
            <a:r>
              <a:rPr lang="en-US" dirty="0"/>
              <a:t> Technologies is a division of Rand Worldwide and advances the way architects and engineers use 3D technology to design, develop, and manage complex engineering projects.</a:t>
            </a:r>
          </a:p>
          <a:p>
            <a:r>
              <a:rPr lang="en-US" dirty="0"/>
              <a:t>Customers include organizations in the building, infrastructure, manufacturing and facilities management industries looking to gain competitive advantages through technology, professional services, training, and support.</a:t>
            </a:r>
          </a:p>
        </p:txBody>
      </p:sp>
      <p:sp>
        <p:nvSpPr>
          <p:cNvPr id="4" name="Slide Number Placeholder 3"/>
          <p:cNvSpPr>
            <a:spLocks noGrp="1"/>
          </p:cNvSpPr>
          <p:nvPr>
            <p:ph type="sldNum" sz="quarter" idx="10"/>
          </p:nvPr>
        </p:nvSpPr>
        <p:spPr/>
        <p:txBody>
          <a:bodyPr/>
          <a:lstStyle/>
          <a:p>
            <a:fld id="{3B07C476-D042-45DC-A765-1BFCAA5B4950}" type="slidenum">
              <a:rPr lang="en-US" smtClean="0"/>
              <a:pPr/>
              <a:t>4</a:t>
            </a:fld>
            <a:endParaRPr lang="en-US"/>
          </a:p>
        </p:txBody>
      </p:sp>
    </p:spTree>
    <p:extLst>
      <p:ext uri="{BB962C8B-B14F-4D97-AF65-F5344CB8AC3E}">
        <p14:creationId xmlns:p14="http://schemas.microsoft.com/office/powerpoint/2010/main" val="32357710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Bodies can be moved or rotated after being created.</a:t>
            </a:r>
          </a:p>
          <a:p>
            <a:r>
              <a:rPr lang="en-US" dirty="0"/>
              <a:t>This will give you three Transitional and three rotational options in the triad.</a:t>
            </a:r>
          </a:p>
          <a:p>
            <a:r>
              <a:rPr lang="en-US" dirty="0"/>
              <a:t>The orientation of the triad can be world, local or by the view.</a:t>
            </a:r>
          </a:p>
          <a:p>
            <a:r>
              <a:rPr lang="en-US" dirty="0"/>
              <a:t>Values can also be typed in for precision.</a:t>
            </a:r>
          </a:p>
        </p:txBody>
      </p:sp>
      <p:sp>
        <p:nvSpPr>
          <p:cNvPr id="4" name="Slide Number Placeholder 3"/>
          <p:cNvSpPr>
            <a:spLocks noGrp="1"/>
          </p:cNvSpPr>
          <p:nvPr>
            <p:ph type="sldNum" sz="quarter" idx="10"/>
          </p:nvPr>
        </p:nvSpPr>
        <p:spPr/>
        <p:txBody>
          <a:bodyPr/>
          <a:lstStyle/>
          <a:p>
            <a:fld id="{3B07C476-D042-45DC-A765-1BFCAA5B4950}" type="slidenum">
              <a:rPr lang="en-US" smtClean="0"/>
              <a:pPr/>
              <a:t>31</a:t>
            </a:fld>
            <a:endParaRPr lang="en-US"/>
          </a:p>
        </p:txBody>
      </p:sp>
    </p:spTree>
    <p:extLst>
      <p:ext uri="{BB962C8B-B14F-4D97-AF65-F5344CB8AC3E}">
        <p14:creationId xmlns:p14="http://schemas.microsoft.com/office/powerpoint/2010/main" val="16985788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easiest way to move or rotate an body is to right click on it in the browser and select Move/ Copy.</a:t>
            </a:r>
          </a:p>
          <a:p>
            <a:r>
              <a:rPr lang="en-US" dirty="0"/>
              <a:t>This will  create the triad on the body for the transformation.</a:t>
            </a:r>
          </a:p>
        </p:txBody>
      </p:sp>
      <p:sp>
        <p:nvSpPr>
          <p:cNvPr id="4" name="Slide Number Placeholder 3"/>
          <p:cNvSpPr>
            <a:spLocks noGrp="1"/>
          </p:cNvSpPr>
          <p:nvPr>
            <p:ph type="sldNum" sz="quarter" idx="10"/>
          </p:nvPr>
        </p:nvSpPr>
        <p:spPr/>
        <p:txBody>
          <a:bodyPr/>
          <a:lstStyle/>
          <a:p>
            <a:fld id="{3B07C476-D042-45DC-A765-1BFCAA5B4950}" type="slidenum">
              <a:rPr lang="en-US" smtClean="0"/>
              <a:pPr/>
              <a:t>32</a:t>
            </a:fld>
            <a:endParaRPr lang="en-US"/>
          </a:p>
        </p:txBody>
      </p:sp>
    </p:spTree>
    <p:extLst>
      <p:ext uri="{BB962C8B-B14F-4D97-AF65-F5344CB8AC3E}">
        <p14:creationId xmlns:p14="http://schemas.microsoft.com/office/powerpoint/2010/main" val="1254431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sz="1200" dirty="0"/>
              <a:t>Right click on the newly extruded body for the foot stop</a:t>
            </a:r>
          </a:p>
          <a:p>
            <a:pPr marL="342900" indent="-342900">
              <a:buFont typeface="+mj-lt"/>
              <a:buAutoNum type="arabicPeriod"/>
            </a:pPr>
            <a:r>
              <a:rPr lang="en-US" sz="1200" dirty="0"/>
              <a:t>Select Move/ Copy</a:t>
            </a:r>
          </a:p>
          <a:p>
            <a:pPr marL="342900" marR="0" lvl="0" indent="-3429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dirty="0"/>
              <a:t>Move the foot stop body 4 inches in the Z direction</a:t>
            </a:r>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3B07C476-D042-45DC-A765-1BFCAA5B4950}" type="slidenum">
              <a:rPr lang="en-US" smtClean="0"/>
              <a:pPr/>
              <a:t>33</a:t>
            </a:fld>
            <a:endParaRPr lang="en-US"/>
          </a:p>
        </p:txBody>
      </p:sp>
    </p:spTree>
    <p:extLst>
      <p:ext uri="{BB962C8B-B14F-4D97-AF65-F5344CB8AC3E}">
        <p14:creationId xmlns:p14="http://schemas.microsoft.com/office/powerpoint/2010/main" val="12963274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Bodies can be converted into components so they can be saved as components for other designs.</a:t>
            </a:r>
          </a:p>
          <a:p>
            <a:r>
              <a:rPr lang="en-US" dirty="0"/>
              <a:t>Once the body is converted into a component, the sketch constraints no longer apply to the component.</a:t>
            </a:r>
          </a:p>
        </p:txBody>
      </p:sp>
      <p:sp>
        <p:nvSpPr>
          <p:cNvPr id="4" name="Slide Number Placeholder 3"/>
          <p:cNvSpPr>
            <a:spLocks noGrp="1"/>
          </p:cNvSpPr>
          <p:nvPr>
            <p:ph type="sldNum" sz="quarter" idx="10"/>
          </p:nvPr>
        </p:nvSpPr>
        <p:spPr/>
        <p:txBody>
          <a:bodyPr/>
          <a:lstStyle/>
          <a:p>
            <a:fld id="{3B07C476-D042-45DC-A765-1BFCAA5B4950}" type="slidenum">
              <a:rPr lang="en-US" smtClean="0"/>
              <a:pPr/>
              <a:t>34</a:t>
            </a:fld>
            <a:endParaRPr lang="en-US"/>
          </a:p>
        </p:txBody>
      </p:sp>
    </p:spTree>
    <p:extLst>
      <p:ext uri="{BB962C8B-B14F-4D97-AF65-F5344CB8AC3E}">
        <p14:creationId xmlns:p14="http://schemas.microsoft.com/office/powerpoint/2010/main" val="35886311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sz="1200" dirty="0"/>
              <a:t>Slowly pick twice on each of the bodies to rename them:</a:t>
            </a:r>
          </a:p>
          <a:p>
            <a:pPr marL="342900" indent="-342900">
              <a:buFont typeface="+mj-lt"/>
              <a:buAutoNum type="arabicPeriod"/>
            </a:pPr>
            <a:r>
              <a:rPr lang="en-US" sz="1200" dirty="0" err="1"/>
              <a:t>Derby_Floorboard_Bottom</a:t>
            </a:r>
            <a:endParaRPr lang="en-US" sz="1200" dirty="0"/>
          </a:p>
          <a:p>
            <a:pPr marL="342900" indent="-342900">
              <a:buFont typeface="+mj-lt"/>
              <a:buAutoNum type="arabicPeriod"/>
            </a:pPr>
            <a:r>
              <a:rPr lang="en-US" sz="1200" dirty="0"/>
              <a:t>Derby </a:t>
            </a:r>
            <a:r>
              <a:rPr lang="en-US" sz="1200" dirty="0" err="1"/>
              <a:t>Floorboard_Top</a:t>
            </a:r>
            <a:endParaRPr lang="en-US" sz="1200" dirty="0"/>
          </a:p>
          <a:p>
            <a:pPr marL="342900" indent="-342900">
              <a:buFont typeface="+mj-lt"/>
              <a:buAutoNum type="arabicPeriod"/>
            </a:pPr>
            <a:r>
              <a:rPr lang="en-US" sz="1200" dirty="0" err="1"/>
              <a:t>Derby_Fuselage</a:t>
            </a:r>
            <a:endParaRPr lang="en-US" sz="1200" dirty="0"/>
          </a:p>
          <a:p>
            <a:pPr marL="342900" indent="-342900">
              <a:buFont typeface="+mj-lt"/>
              <a:buAutoNum type="arabicPeriod"/>
            </a:pPr>
            <a:r>
              <a:rPr lang="en-US" sz="1200" dirty="0" err="1"/>
              <a:t>Derby_Footsteps</a:t>
            </a:r>
            <a:endParaRPr lang="en-US" sz="1200" dirty="0"/>
          </a:p>
          <a:p>
            <a:pPr marL="342900" indent="-342900">
              <a:buFont typeface="+mj-lt"/>
              <a:buAutoNum type="arabicPeriod"/>
            </a:pPr>
            <a:r>
              <a:rPr lang="en-US" sz="1200" dirty="0"/>
              <a:t>Select all four bodies using the Shift key</a:t>
            </a:r>
          </a:p>
          <a:p>
            <a:pPr marL="342900" indent="-342900">
              <a:buFont typeface="+mj-lt"/>
              <a:buAutoNum type="arabicPeriod"/>
            </a:pPr>
            <a:r>
              <a:rPr lang="en-US" sz="1200" dirty="0"/>
              <a:t>Right click and select Create Bodies from Components</a:t>
            </a:r>
            <a:endParaRPr lang="en-US" dirty="0"/>
          </a:p>
        </p:txBody>
      </p:sp>
      <p:sp>
        <p:nvSpPr>
          <p:cNvPr id="4" name="Slide Number Placeholder 3"/>
          <p:cNvSpPr>
            <a:spLocks noGrp="1"/>
          </p:cNvSpPr>
          <p:nvPr>
            <p:ph type="sldNum" sz="quarter" idx="10"/>
          </p:nvPr>
        </p:nvSpPr>
        <p:spPr/>
        <p:txBody>
          <a:bodyPr/>
          <a:lstStyle/>
          <a:p>
            <a:fld id="{3B07C476-D042-45DC-A765-1BFCAA5B4950}" type="slidenum">
              <a:rPr lang="en-US" smtClean="0"/>
              <a:pPr/>
              <a:t>35</a:t>
            </a:fld>
            <a:endParaRPr lang="en-US"/>
          </a:p>
        </p:txBody>
      </p:sp>
    </p:spTree>
    <p:extLst>
      <p:ext uri="{BB962C8B-B14F-4D97-AF65-F5344CB8AC3E}">
        <p14:creationId xmlns:p14="http://schemas.microsoft.com/office/powerpoint/2010/main" val="19507809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bowser should now show the bodies as components in the design</a:t>
            </a:r>
            <a:endParaRPr lang="en-US" dirty="0"/>
          </a:p>
        </p:txBody>
      </p:sp>
      <p:sp>
        <p:nvSpPr>
          <p:cNvPr id="4" name="Slide Number Placeholder 3"/>
          <p:cNvSpPr>
            <a:spLocks noGrp="1"/>
          </p:cNvSpPr>
          <p:nvPr>
            <p:ph type="sldNum" sz="quarter" idx="10"/>
          </p:nvPr>
        </p:nvSpPr>
        <p:spPr/>
        <p:txBody>
          <a:bodyPr/>
          <a:lstStyle/>
          <a:p>
            <a:fld id="{3B07C476-D042-45DC-A765-1BFCAA5B4950}" type="slidenum">
              <a:rPr lang="en-US" smtClean="0"/>
              <a:pPr/>
              <a:t>36</a:t>
            </a:fld>
            <a:endParaRPr lang="en-US"/>
          </a:p>
        </p:txBody>
      </p:sp>
    </p:spTree>
    <p:extLst>
      <p:ext uri="{BB962C8B-B14F-4D97-AF65-F5344CB8AC3E}">
        <p14:creationId xmlns:p14="http://schemas.microsoft.com/office/powerpoint/2010/main" val="26224647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conclude this session. The next session will explain the difference of bodies and components. We will also continue with adding the fuselage body and the wheel linkage to the floorboard.</a:t>
            </a:r>
          </a:p>
          <a:p>
            <a:r>
              <a:rPr lang="en-US" dirty="0"/>
              <a:t>Looking forward to seeing you next session.</a:t>
            </a:r>
          </a:p>
        </p:txBody>
      </p:sp>
      <p:sp>
        <p:nvSpPr>
          <p:cNvPr id="4" name="Slide Number Placeholder 3"/>
          <p:cNvSpPr>
            <a:spLocks noGrp="1"/>
          </p:cNvSpPr>
          <p:nvPr>
            <p:ph type="sldNum" sz="quarter" idx="10"/>
          </p:nvPr>
        </p:nvSpPr>
        <p:spPr/>
        <p:txBody>
          <a:bodyPr/>
          <a:lstStyle/>
          <a:p>
            <a:fld id="{3B07C476-D042-45DC-A765-1BFCAA5B4950}" type="slidenum">
              <a:rPr lang="en-US" smtClean="0"/>
              <a:pPr/>
              <a:t>37</a:t>
            </a:fld>
            <a:endParaRPr lang="en-US"/>
          </a:p>
        </p:txBody>
      </p:sp>
    </p:spTree>
    <p:extLst>
      <p:ext uri="{BB962C8B-B14F-4D97-AF65-F5344CB8AC3E}">
        <p14:creationId xmlns:p14="http://schemas.microsoft.com/office/powerpoint/2010/main" val="16741830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those that attended, here is the URL for your “Autodesk Course Completion Certificate”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Log into </a:t>
            </a:r>
            <a:r>
              <a:rPr lang="en-US" u="sng" dirty="0">
                <a:hlinkClick r:id="rId3"/>
              </a:rPr>
              <a:t>https://eduevaluation.autodesk.com/</a:t>
            </a:r>
            <a:endParaRPr lang="en-US" dirty="0"/>
          </a:p>
          <a:p>
            <a:r>
              <a:rPr lang="en-US" dirty="0"/>
              <a:t>Select the language you prefer under “AMER”</a:t>
            </a:r>
          </a:p>
        </p:txBody>
      </p:sp>
      <p:sp>
        <p:nvSpPr>
          <p:cNvPr id="4" name="Slide Number Placeholder 3"/>
          <p:cNvSpPr>
            <a:spLocks noGrp="1"/>
          </p:cNvSpPr>
          <p:nvPr>
            <p:ph type="sldNum" sz="quarter" idx="10"/>
          </p:nvPr>
        </p:nvSpPr>
        <p:spPr/>
        <p:txBody>
          <a:bodyPr/>
          <a:lstStyle/>
          <a:p>
            <a:fld id="{3B07C476-D042-45DC-A765-1BFCAA5B4950}" type="slidenum">
              <a:rPr lang="en-US" smtClean="0"/>
              <a:pPr/>
              <a:t>38</a:t>
            </a:fld>
            <a:endParaRPr lang="en-US"/>
          </a:p>
        </p:txBody>
      </p:sp>
    </p:spTree>
    <p:extLst>
      <p:ext uri="{BB962C8B-B14F-4D97-AF65-F5344CB8AC3E}">
        <p14:creationId xmlns:p14="http://schemas.microsoft.com/office/powerpoint/2010/main" val="34533768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 in the Course/ Project ID, AM1225531838.</a:t>
            </a:r>
          </a:p>
          <a:p>
            <a:r>
              <a:rPr lang="en-US" dirty="0"/>
              <a:t>Fill out the form to register for completion.</a:t>
            </a:r>
          </a:p>
        </p:txBody>
      </p:sp>
      <p:sp>
        <p:nvSpPr>
          <p:cNvPr id="4" name="Slide Number Placeholder 3"/>
          <p:cNvSpPr>
            <a:spLocks noGrp="1"/>
          </p:cNvSpPr>
          <p:nvPr>
            <p:ph type="sldNum" sz="quarter" idx="10"/>
          </p:nvPr>
        </p:nvSpPr>
        <p:spPr/>
        <p:txBody>
          <a:bodyPr/>
          <a:lstStyle/>
          <a:p>
            <a:fld id="{3B07C476-D042-45DC-A765-1BFCAA5B4950}" type="slidenum">
              <a:rPr lang="en-US" smtClean="0"/>
              <a:pPr/>
              <a:t>39</a:t>
            </a:fld>
            <a:endParaRPr lang="en-US"/>
          </a:p>
        </p:txBody>
      </p:sp>
    </p:spTree>
    <p:extLst>
      <p:ext uri="{BB962C8B-B14F-4D97-AF65-F5344CB8AC3E}">
        <p14:creationId xmlns:p14="http://schemas.microsoft.com/office/powerpoint/2010/main" val="2860903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 be covering:</a:t>
            </a:r>
          </a:p>
          <a:p>
            <a:pPr lvl="0"/>
            <a:r>
              <a:rPr lang="en-US" dirty="0"/>
              <a:t>Add Components to a Design</a:t>
            </a:r>
          </a:p>
          <a:p>
            <a:pPr lvl="0"/>
            <a:r>
              <a:rPr lang="en-US" dirty="0"/>
              <a:t>Convert Secondary Features to a New Body</a:t>
            </a:r>
          </a:p>
          <a:p>
            <a:pPr lvl="0"/>
            <a:r>
              <a:rPr lang="en-US" dirty="0"/>
              <a:t>Create Multiple Bodies</a:t>
            </a:r>
          </a:p>
          <a:p>
            <a:pPr lvl="0"/>
            <a:r>
              <a:rPr lang="en-US" dirty="0"/>
              <a:t>Move and Align Bodies</a:t>
            </a:r>
          </a:p>
          <a:p>
            <a:pPr lvl="0"/>
            <a:r>
              <a:rPr lang="en-US" dirty="0"/>
              <a:t>Create Components from Bodies</a:t>
            </a:r>
          </a:p>
          <a:p>
            <a:endParaRPr lang="en-US" dirty="0"/>
          </a:p>
        </p:txBody>
      </p:sp>
      <p:sp>
        <p:nvSpPr>
          <p:cNvPr id="4" name="Slide Number Placeholder 3"/>
          <p:cNvSpPr>
            <a:spLocks noGrp="1"/>
          </p:cNvSpPr>
          <p:nvPr>
            <p:ph type="sldNum" sz="quarter" idx="10"/>
          </p:nvPr>
        </p:nvSpPr>
        <p:spPr/>
        <p:txBody>
          <a:bodyPr/>
          <a:lstStyle/>
          <a:p>
            <a:fld id="{3B07C476-D042-45DC-A765-1BFCAA5B4950}" type="slidenum">
              <a:rPr lang="en-US" smtClean="0"/>
              <a:pPr/>
              <a:t>5</a:t>
            </a:fld>
            <a:endParaRPr lang="en-US" dirty="0"/>
          </a:p>
        </p:txBody>
      </p:sp>
    </p:spTree>
    <p:extLst>
      <p:ext uri="{BB962C8B-B14F-4D97-AF65-F5344CB8AC3E}">
        <p14:creationId xmlns:p14="http://schemas.microsoft.com/office/powerpoint/2010/main" val="1016348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our last session, we brought in the steering and stationary linkage.</a:t>
            </a:r>
          </a:p>
          <a:p>
            <a:r>
              <a:rPr lang="en-US" dirty="0"/>
              <a:t>Then we saved the designs in our project folder</a:t>
            </a:r>
          </a:p>
          <a:p>
            <a:r>
              <a:rPr lang="en-US" dirty="0"/>
              <a:t>In this session we are going to place them in the design we created from scratch for the floorboard</a:t>
            </a:r>
          </a:p>
        </p:txBody>
      </p:sp>
      <p:sp>
        <p:nvSpPr>
          <p:cNvPr id="4" name="Slide Number Placeholder 3"/>
          <p:cNvSpPr>
            <a:spLocks noGrp="1"/>
          </p:cNvSpPr>
          <p:nvPr>
            <p:ph type="sldNum" sz="quarter" idx="10"/>
          </p:nvPr>
        </p:nvSpPr>
        <p:spPr/>
        <p:txBody>
          <a:bodyPr/>
          <a:lstStyle/>
          <a:p>
            <a:fld id="{3B07C476-D042-45DC-A765-1BFCAA5B4950}" type="slidenum">
              <a:rPr lang="en-US" smtClean="0"/>
              <a:pPr/>
              <a:t>6</a:t>
            </a:fld>
            <a:endParaRPr lang="en-US"/>
          </a:p>
        </p:txBody>
      </p:sp>
    </p:spTree>
    <p:extLst>
      <p:ext uri="{BB962C8B-B14F-4D97-AF65-F5344CB8AC3E}">
        <p14:creationId xmlns:p14="http://schemas.microsoft.com/office/powerpoint/2010/main" val="3615720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the following steps:</a:t>
            </a:r>
          </a:p>
          <a:p>
            <a:pPr marL="342900" marR="0" lvl="0" indent="-3429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dirty="0"/>
              <a:t>Open the Derby Assembly file</a:t>
            </a:r>
          </a:p>
          <a:p>
            <a:pPr marL="342900" indent="-342900">
              <a:buFont typeface="+mj-lt"/>
              <a:buAutoNum type="arabicPeriod"/>
            </a:pPr>
            <a:r>
              <a:rPr lang="en-US" sz="1200" dirty="0"/>
              <a:t>Drag and drop both stationary and steering linkages into the design</a:t>
            </a:r>
          </a:p>
          <a:p>
            <a:pPr marL="342900" indent="-342900">
              <a:buFont typeface="+mj-lt"/>
              <a:buAutoNum type="arabicPeriod"/>
            </a:pPr>
            <a:r>
              <a:rPr lang="en-US" sz="1200" dirty="0"/>
              <a:t>Raise both up 1.5 in the Y direction (Up/ Down)</a:t>
            </a:r>
          </a:p>
          <a:p>
            <a:pPr marL="342900" indent="-342900">
              <a:buFont typeface="+mj-lt"/>
              <a:buAutoNum type="arabicPeriod"/>
            </a:pPr>
            <a:r>
              <a:rPr lang="en-US" sz="1200" dirty="0"/>
              <a:t>Move the steering linkage to 47 inches in the Z direction (Forward/ Back)</a:t>
            </a:r>
          </a:p>
          <a:p>
            <a:pPr marL="342900" indent="-342900">
              <a:buFont typeface="+mj-lt"/>
              <a:buAutoNum type="arabicPeriod"/>
            </a:pPr>
            <a:r>
              <a:rPr lang="en-US" sz="1200" dirty="0"/>
              <a:t>Move the stationary linkage -14 inches in the Z direction (Forward/ Back)</a:t>
            </a:r>
          </a:p>
        </p:txBody>
      </p:sp>
      <p:sp>
        <p:nvSpPr>
          <p:cNvPr id="4" name="Slide Number Placeholder 3"/>
          <p:cNvSpPr>
            <a:spLocks noGrp="1"/>
          </p:cNvSpPr>
          <p:nvPr>
            <p:ph type="sldNum" sz="quarter" idx="10"/>
          </p:nvPr>
        </p:nvSpPr>
        <p:spPr/>
        <p:txBody>
          <a:bodyPr/>
          <a:lstStyle/>
          <a:p>
            <a:fld id="{3B07C476-D042-45DC-A765-1BFCAA5B4950}" type="slidenum">
              <a:rPr lang="en-US" smtClean="0"/>
              <a:pPr/>
              <a:t>7</a:t>
            </a:fld>
            <a:endParaRPr lang="en-US"/>
          </a:p>
        </p:txBody>
      </p:sp>
    </p:spTree>
    <p:extLst>
      <p:ext uri="{BB962C8B-B14F-4D97-AF65-F5344CB8AC3E}">
        <p14:creationId xmlns:p14="http://schemas.microsoft.com/office/powerpoint/2010/main" val="695851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had done a second extrude at the end of the last session.</a:t>
            </a:r>
          </a:p>
          <a:p>
            <a:r>
              <a:rPr lang="en-US" dirty="0"/>
              <a:t>In this session we will convert that extrusion into a second body.</a:t>
            </a:r>
          </a:p>
        </p:txBody>
      </p:sp>
      <p:sp>
        <p:nvSpPr>
          <p:cNvPr id="4" name="Slide Number Placeholder 3"/>
          <p:cNvSpPr>
            <a:spLocks noGrp="1"/>
          </p:cNvSpPr>
          <p:nvPr>
            <p:ph type="sldNum" sz="quarter" idx="10"/>
          </p:nvPr>
        </p:nvSpPr>
        <p:spPr/>
        <p:txBody>
          <a:bodyPr/>
          <a:lstStyle/>
          <a:p>
            <a:fld id="{3B07C476-D042-45DC-A765-1BFCAA5B4950}" type="slidenum">
              <a:rPr lang="en-US" smtClean="0"/>
              <a:pPr/>
              <a:t>8</a:t>
            </a:fld>
            <a:endParaRPr lang="en-US"/>
          </a:p>
        </p:txBody>
      </p:sp>
    </p:spTree>
    <p:extLst>
      <p:ext uri="{BB962C8B-B14F-4D97-AF65-F5344CB8AC3E}">
        <p14:creationId xmlns:p14="http://schemas.microsoft.com/office/powerpoint/2010/main" val="2899654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sz="1200" dirty="0"/>
              <a:t>Right Click on the second extrusion in the history, from the last session</a:t>
            </a:r>
          </a:p>
          <a:p>
            <a:pPr marL="342900" indent="-342900">
              <a:buFont typeface="+mj-lt"/>
              <a:buAutoNum type="arabicPeriod"/>
            </a:pPr>
            <a:r>
              <a:rPr lang="en-US" sz="1200" dirty="0"/>
              <a:t>Select Edit Feature, to modify the extrude for the top floorboard</a:t>
            </a:r>
          </a:p>
        </p:txBody>
      </p:sp>
      <p:sp>
        <p:nvSpPr>
          <p:cNvPr id="4" name="Slide Number Placeholder 3"/>
          <p:cNvSpPr>
            <a:spLocks noGrp="1"/>
          </p:cNvSpPr>
          <p:nvPr>
            <p:ph type="sldNum" sz="quarter" idx="10"/>
          </p:nvPr>
        </p:nvSpPr>
        <p:spPr/>
        <p:txBody>
          <a:bodyPr/>
          <a:lstStyle/>
          <a:p>
            <a:fld id="{3B07C476-D042-45DC-A765-1BFCAA5B4950}" type="slidenum">
              <a:rPr lang="en-US" smtClean="0"/>
              <a:pPr/>
              <a:t>9</a:t>
            </a:fld>
            <a:endParaRPr lang="en-US"/>
          </a:p>
        </p:txBody>
      </p:sp>
    </p:spTree>
    <p:extLst>
      <p:ext uri="{BB962C8B-B14F-4D97-AF65-F5344CB8AC3E}">
        <p14:creationId xmlns:p14="http://schemas.microsoft.com/office/powerpoint/2010/main" val="2788930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startAt="4"/>
            </a:pPr>
            <a:r>
              <a:rPr lang="en-US" sz="1200" dirty="0"/>
              <a:t>Expand the Operations list</a:t>
            </a:r>
          </a:p>
          <a:p>
            <a:pPr marL="342900" indent="-342900">
              <a:buFont typeface="+mj-lt"/>
              <a:buAutoNum type="arabicPeriod" startAt="4"/>
            </a:pPr>
            <a:r>
              <a:rPr lang="en-US" sz="1200" dirty="0"/>
              <a:t>Select New Body</a:t>
            </a:r>
          </a:p>
        </p:txBody>
      </p:sp>
      <p:sp>
        <p:nvSpPr>
          <p:cNvPr id="4" name="Slide Number Placeholder 3"/>
          <p:cNvSpPr>
            <a:spLocks noGrp="1"/>
          </p:cNvSpPr>
          <p:nvPr>
            <p:ph type="sldNum" sz="quarter" idx="10"/>
          </p:nvPr>
        </p:nvSpPr>
        <p:spPr/>
        <p:txBody>
          <a:bodyPr/>
          <a:lstStyle/>
          <a:p>
            <a:fld id="{3B07C476-D042-45DC-A765-1BFCAA5B4950}" type="slidenum">
              <a:rPr lang="en-US" smtClean="0"/>
              <a:pPr/>
              <a:t>10</a:t>
            </a:fld>
            <a:endParaRPr lang="en-US"/>
          </a:p>
        </p:txBody>
      </p:sp>
    </p:spTree>
    <p:extLst>
      <p:ext uri="{BB962C8B-B14F-4D97-AF65-F5344CB8AC3E}">
        <p14:creationId xmlns:p14="http://schemas.microsoft.com/office/powerpoint/2010/main" val="16199115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3" descr="Imaginit_PPT_Cover_030810"/>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18" descr="Imaginit_Logo_Large"/>
          <p:cNvPicPr>
            <a:picLocks noChangeAspect="1" noChangeArrowheads="1"/>
          </p:cNvPicPr>
          <p:nvPr userDrawn="1"/>
        </p:nvPicPr>
        <p:blipFill>
          <a:blip r:embed="rId3"/>
          <a:srcRect/>
          <a:stretch>
            <a:fillRect/>
          </a:stretch>
        </p:blipFill>
        <p:spPr bwMode="auto">
          <a:xfrm>
            <a:off x="7058025" y="2940050"/>
            <a:ext cx="1560513" cy="633413"/>
          </a:xfrm>
          <a:prstGeom prst="rect">
            <a:avLst/>
          </a:prstGeom>
          <a:noFill/>
          <a:ln w="9525">
            <a:noFill/>
            <a:miter lim="800000"/>
            <a:headEnd/>
            <a:tailEnd/>
          </a:ln>
        </p:spPr>
      </p:pic>
      <p:sp>
        <p:nvSpPr>
          <p:cNvPr id="5123" name="Rectangle 3"/>
          <p:cNvSpPr>
            <a:spLocks noGrp="1" noChangeArrowheads="1"/>
          </p:cNvSpPr>
          <p:nvPr>
            <p:ph type="subTitle" idx="1"/>
          </p:nvPr>
        </p:nvSpPr>
        <p:spPr>
          <a:xfrm>
            <a:off x="457200" y="3267075"/>
            <a:ext cx="7391400" cy="431800"/>
          </a:xfrm>
        </p:spPr>
        <p:txBody>
          <a:bodyPr/>
          <a:lstStyle>
            <a:lvl1pPr marL="0" indent="0">
              <a:buFont typeface="Wingdings" charset="2"/>
              <a:buNone/>
              <a:defRPr sz="1800">
                <a:solidFill>
                  <a:srgbClr val="004574"/>
                </a:solidFill>
              </a:defRPr>
            </a:lvl1pPr>
          </a:lstStyle>
          <a:p>
            <a:r>
              <a:rPr lang="en-US"/>
              <a:t>Click to edit Master subtitle style</a:t>
            </a:r>
          </a:p>
        </p:txBody>
      </p:sp>
      <p:sp>
        <p:nvSpPr>
          <p:cNvPr id="5122" name="Rectangle 2"/>
          <p:cNvSpPr>
            <a:spLocks noGrp="1" noChangeArrowheads="1"/>
          </p:cNvSpPr>
          <p:nvPr>
            <p:ph type="ctrTitle"/>
          </p:nvPr>
        </p:nvSpPr>
        <p:spPr>
          <a:xfrm>
            <a:off x="457200" y="2882900"/>
            <a:ext cx="7372350" cy="469900"/>
          </a:xfrm>
        </p:spPr>
        <p:txBody>
          <a:bodyPr anchor="t"/>
          <a:lstStyle>
            <a:lvl1pPr>
              <a:defRPr sz="2600">
                <a:solidFill>
                  <a:srgbClr val="C6A338"/>
                </a:solidFill>
              </a:defRPr>
            </a:lvl1pPr>
          </a:lstStyle>
          <a:p>
            <a:r>
              <a:rPr lang="en-US"/>
              <a:t>Click to edit Master title style</a:t>
            </a:r>
          </a:p>
        </p:txBody>
      </p:sp>
      <p:pic>
        <p:nvPicPr>
          <p:cNvPr id="8"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7153275" y="6387361"/>
            <a:ext cx="1603375" cy="45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512763"/>
            <a:ext cx="2038350" cy="56753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66725" y="512763"/>
            <a:ext cx="5962650" cy="56753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6725" y="1641475"/>
            <a:ext cx="4000500" cy="454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9625" y="1641475"/>
            <a:ext cx="4000500" cy="454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2" descr="Imaginit_PPT_genericbkgd"/>
          <p:cNvPicPr>
            <a:picLocks noChangeAspect="1" noChangeArrowheads="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66725" y="512763"/>
            <a:ext cx="8126413" cy="739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66725" y="1641475"/>
            <a:ext cx="8153400" cy="4546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pic>
        <p:nvPicPr>
          <p:cNvPr id="7"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bwMode="auto">
          <a:xfrm>
            <a:off x="7153275" y="6387361"/>
            <a:ext cx="1603375" cy="45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66344" y="6378956"/>
            <a:ext cx="1069848" cy="475752"/>
          </a:xfrm>
          <a:prstGeom prst="rect">
            <a:avLst/>
          </a:prstGeom>
        </p:spPr>
      </p:pic>
    </p:spTree>
  </p:cSld>
  <p:clrMap bg1="lt1" tx1="dk1" bg2="lt2" tx2="dk2" accent1="accent1" accent2="accent2" accent3="accent3" accent4="accent4" accent5="accent5" accent6="accent6" hlink="hlink" folHlink="folHlink"/>
  <p:sldLayoutIdLst>
    <p:sldLayoutId id="2147483855"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ransition>
    <p:fade/>
  </p:transition>
  <p:txStyles>
    <p:titleStyle>
      <a:lvl1pPr algn="l" rtl="0" eaLnBrk="1" fontAlgn="base" hangingPunct="1">
        <a:spcBef>
          <a:spcPct val="0"/>
        </a:spcBef>
        <a:spcAft>
          <a:spcPct val="0"/>
        </a:spcAft>
        <a:defRPr sz="2200">
          <a:solidFill>
            <a:schemeClr val="bg1"/>
          </a:solidFill>
          <a:latin typeface="+mj-lt"/>
          <a:ea typeface="+mj-ea"/>
          <a:cs typeface="+mj-cs"/>
        </a:defRPr>
      </a:lvl1pPr>
      <a:lvl2pPr algn="l" rtl="0" eaLnBrk="1" fontAlgn="base" hangingPunct="1">
        <a:spcBef>
          <a:spcPct val="0"/>
        </a:spcBef>
        <a:spcAft>
          <a:spcPct val="0"/>
        </a:spcAft>
        <a:defRPr sz="2200">
          <a:solidFill>
            <a:schemeClr val="bg1"/>
          </a:solidFill>
          <a:latin typeface="Arial" charset="0"/>
          <a:ea typeface="Arial" charset="0"/>
          <a:cs typeface="Arial" charset="0"/>
        </a:defRPr>
      </a:lvl2pPr>
      <a:lvl3pPr algn="l" rtl="0" eaLnBrk="1" fontAlgn="base" hangingPunct="1">
        <a:spcBef>
          <a:spcPct val="0"/>
        </a:spcBef>
        <a:spcAft>
          <a:spcPct val="0"/>
        </a:spcAft>
        <a:defRPr sz="2200">
          <a:solidFill>
            <a:schemeClr val="bg1"/>
          </a:solidFill>
          <a:latin typeface="Arial" charset="0"/>
          <a:ea typeface="Arial" charset="0"/>
          <a:cs typeface="Arial" charset="0"/>
        </a:defRPr>
      </a:lvl3pPr>
      <a:lvl4pPr algn="l" rtl="0" eaLnBrk="1" fontAlgn="base" hangingPunct="1">
        <a:spcBef>
          <a:spcPct val="0"/>
        </a:spcBef>
        <a:spcAft>
          <a:spcPct val="0"/>
        </a:spcAft>
        <a:defRPr sz="2200">
          <a:solidFill>
            <a:schemeClr val="bg1"/>
          </a:solidFill>
          <a:latin typeface="Arial" charset="0"/>
          <a:ea typeface="Arial" charset="0"/>
          <a:cs typeface="Arial" charset="0"/>
        </a:defRPr>
      </a:lvl4pPr>
      <a:lvl5pPr algn="l" rtl="0" eaLnBrk="1" fontAlgn="base" hangingPunct="1">
        <a:spcBef>
          <a:spcPct val="0"/>
        </a:spcBef>
        <a:spcAft>
          <a:spcPct val="0"/>
        </a:spcAft>
        <a:defRPr sz="2200">
          <a:solidFill>
            <a:schemeClr val="bg1"/>
          </a:solidFill>
          <a:latin typeface="Arial" charset="0"/>
          <a:ea typeface="Arial" charset="0"/>
          <a:cs typeface="Arial" charset="0"/>
        </a:defRPr>
      </a:lvl5pPr>
      <a:lvl6pPr marL="457200" algn="l" rtl="0" eaLnBrk="1" fontAlgn="base" hangingPunct="1">
        <a:spcBef>
          <a:spcPct val="0"/>
        </a:spcBef>
        <a:spcAft>
          <a:spcPct val="0"/>
        </a:spcAft>
        <a:defRPr sz="2200">
          <a:solidFill>
            <a:schemeClr val="bg1"/>
          </a:solidFill>
          <a:latin typeface="Arial" charset="0"/>
          <a:ea typeface="Arial" charset="0"/>
          <a:cs typeface="Arial" charset="0"/>
        </a:defRPr>
      </a:lvl6pPr>
      <a:lvl7pPr marL="914400" algn="l" rtl="0" eaLnBrk="1" fontAlgn="base" hangingPunct="1">
        <a:spcBef>
          <a:spcPct val="0"/>
        </a:spcBef>
        <a:spcAft>
          <a:spcPct val="0"/>
        </a:spcAft>
        <a:defRPr sz="2200">
          <a:solidFill>
            <a:schemeClr val="bg1"/>
          </a:solidFill>
          <a:latin typeface="Arial" charset="0"/>
          <a:ea typeface="Arial" charset="0"/>
          <a:cs typeface="Arial" charset="0"/>
        </a:defRPr>
      </a:lvl7pPr>
      <a:lvl8pPr marL="1371600" algn="l" rtl="0" eaLnBrk="1" fontAlgn="base" hangingPunct="1">
        <a:spcBef>
          <a:spcPct val="0"/>
        </a:spcBef>
        <a:spcAft>
          <a:spcPct val="0"/>
        </a:spcAft>
        <a:defRPr sz="2200">
          <a:solidFill>
            <a:schemeClr val="bg1"/>
          </a:solidFill>
          <a:latin typeface="Arial" charset="0"/>
          <a:ea typeface="Arial" charset="0"/>
          <a:cs typeface="Arial" charset="0"/>
        </a:defRPr>
      </a:lvl8pPr>
      <a:lvl9pPr marL="1828800" algn="l" rtl="0" eaLnBrk="1" fontAlgn="base" hangingPunct="1">
        <a:spcBef>
          <a:spcPct val="0"/>
        </a:spcBef>
        <a:spcAft>
          <a:spcPct val="0"/>
        </a:spcAft>
        <a:defRPr sz="2200">
          <a:solidFill>
            <a:schemeClr val="bg1"/>
          </a:solidFill>
          <a:latin typeface="Arial" charset="0"/>
          <a:ea typeface="Arial" charset="0"/>
          <a:cs typeface="Arial" charset="0"/>
        </a:defRPr>
      </a:lvl9pPr>
    </p:titleStyle>
    <p:bodyStyle>
      <a:lvl1pPr marL="342900" indent="-342900" algn="l" rtl="0" eaLnBrk="1" fontAlgn="base" hangingPunct="1">
        <a:lnSpc>
          <a:spcPct val="110000"/>
        </a:lnSpc>
        <a:spcBef>
          <a:spcPct val="20000"/>
        </a:spcBef>
        <a:spcAft>
          <a:spcPct val="0"/>
        </a:spcAft>
        <a:buClr>
          <a:srgbClr val="C6A338"/>
        </a:buClr>
        <a:buSzPct val="90000"/>
        <a:buFont typeface="Wingdings" charset="2"/>
        <a:buChar char="§"/>
        <a:defRPr sz="2400">
          <a:solidFill>
            <a:srgbClr val="717073"/>
          </a:solidFill>
          <a:latin typeface="+mn-lt"/>
          <a:ea typeface="+mn-ea"/>
          <a:cs typeface="+mn-cs"/>
        </a:defRPr>
      </a:lvl1pPr>
      <a:lvl2pPr marL="742950" indent="-285750" algn="l" rtl="0" eaLnBrk="1" fontAlgn="base" hangingPunct="1">
        <a:lnSpc>
          <a:spcPct val="110000"/>
        </a:lnSpc>
        <a:spcBef>
          <a:spcPct val="20000"/>
        </a:spcBef>
        <a:spcAft>
          <a:spcPct val="0"/>
        </a:spcAft>
        <a:buClr>
          <a:srgbClr val="0072BC"/>
        </a:buClr>
        <a:buSzPct val="50000"/>
        <a:buFont typeface="Arial" charset="0"/>
        <a:buChar char="►"/>
        <a:defRPr sz="2000">
          <a:solidFill>
            <a:srgbClr val="717073"/>
          </a:solidFill>
          <a:latin typeface="+mn-lt"/>
          <a:ea typeface="+mn-ea"/>
          <a:cs typeface="+mn-cs"/>
        </a:defRPr>
      </a:lvl2pPr>
      <a:lvl3pPr marL="1143000" indent="-228600" algn="l" rtl="0" eaLnBrk="1" fontAlgn="base" hangingPunct="1">
        <a:lnSpc>
          <a:spcPct val="110000"/>
        </a:lnSpc>
        <a:spcBef>
          <a:spcPct val="20000"/>
        </a:spcBef>
        <a:spcAft>
          <a:spcPct val="0"/>
        </a:spcAft>
        <a:buClr>
          <a:srgbClr val="717073"/>
        </a:buClr>
        <a:buSzPct val="70000"/>
        <a:buChar char="o"/>
        <a:defRPr>
          <a:solidFill>
            <a:srgbClr val="717073"/>
          </a:solidFill>
          <a:latin typeface="+mn-lt"/>
          <a:ea typeface="+mn-ea"/>
          <a:cs typeface="+mn-cs"/>
        </a:defRPr>
      </a:lvl3pPr>
      <a:lvl4pPr marL="1600200" indent="-228600" algn="l" rtl="0" eaLnBrk="1" fontAlgn="base" hangingPunct="1">
        <a:spcBef>
          <a:spcPct val="20000"/>
        </a:spcBef>
        <a:spcAft>
          <a:spcPct val="0"/>
        </a:spcAft>
        <a:buChar char="–"/>
        <a:defRPr sz="2000">
          <a:solidFill>
            <a:srgbClr val="333333"/>
          </a:solidFill>
          <a:latin typeface="+mn-lt"/>
          <a:ea typeface="+mn-ea"/>
          <a:cs typeface="+mn-cs"/>
        </a:defRPr>
      </a:lvl4pPr>
      <a:lvl5pPr marL="2057400" indent="-228600" algn="l" rtl="0" eaLnBrk="1" fontAlgn="base" hangingPunct="1">
        <a:spcBef>
          <a:spcPct val="20000"/>
        </a:spcBef>
        <a:spcAft>
          <a:spcPct val="0"/>
        </a:spcAft>
        <a:buChar char="»"/>
        <a:defRPr sz="2000">
          <a:solidFill>
            <a:srgbClr val="333333"/>
          </a:solidFill>
          <a:latin typeface="+mn-lt"/>
          <a:ea typeface="+mn-ea"/>
          <a:cs typeface="+mn-cs"/>
        </a:defRPr>
      </a:lvl5pPr>
      <a:lvl6pPr marL="2514600" indent="-228600" algn="l" rtl="0" eaLnBrk="1" fontAlgn="base" hangingPunct="1">
        <a:spcBef>
          <a:spcPct val="20000"/>
        </a:spcBef>
        <a:spcAft>
          <a:spcPct val="0"/>
        </a:spcAft>
        <a:buChar char="»"/>
        <a:defRPr sz="2000">
          <a:solidFill>
            <a:srgbClr val="333333"/>
          </a:solidFill>
          <a:latin typeface="+mn-lt"/>
          <a:ea typeface="+mn-ea"/>
          <a:cs typeface="+mn-cs"/>
        </a:defRPr>
      </a:lvl6pPr>
      <a:lvl7pPr marL="2971800" indent="-228600" algn="l" rtl="0" eaLnBrk="1" fontAlgn="base" hangingPunct="1">
        <a:spcBef>
          <a:spcPct val="20000"/>
        </a:spcBef>
        <a:spcAft>
          <a:spcPct val="0"/>
        </a:spcAft>
        <a:buChar char="»"/>
        <a:defRPr sz="2000">
          <a:solidFill>
            <a:srgbClr val="333333"/>
          </a:solidFill>
          <a:latin typeface="+mn-lt"/>
          <a:ea typeface="+mn-ea"/>
          <a:cs typeface="+mn-cs"/>
        </a:defRPr>
      </a:lvl7pPr>
      <a:lvl8pPr marL="3429000" indent="-228600" algn="l" rtl="0" eaLnBrk="1" fontAlgn="base" hangingPunct="1">
        <a:spcBef>
          <a:spcPct val="20000"/>
        </a:spcBef>
        <a:spcAft>
          <a:spcPct val="0"/>
        </a:spcAft>
        <a:buChar char="»"/>
        <a:defRPr sz="2000">
          <a:solidFill>
            <a:srgbClr val="333333"/>
          </a:solidFill>
          <a:latin typeface="+mn-lt"/>
          <a:ea typeface="+mn-ea"/>
          <a:cs typeface="+mn-cs"/>
        </a:defRPr>
      </a:lvl8pPr>
      <a:lvl9pPr marL="3886200" indent="-228600" algn="l" rtl="0" eaLnBrk="1" fontAlgn="base" hangingPunct="1">
        <a:spcBef>
          <a:spcPct val="20000"/>
        </a:spcBef>
        <a:spcAft>
          <a:spcPct val="0"/>
        </a:spcAft>
        <a:buChar char="»"/>
        <a:defRPr sz="2000">
          <a:solidFill>
            <a:srgbClr val="333333"/>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eduevaluation.autodesk.co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We’ll be starting shortly</a:t>
            </a:r>
          </a:p>
        </p:txBody>
      </p:sp>
      <p:sp>
        <p:nvSpPr>
          <p:cNvPr id="3" name="Title 2"/>
          <p:cNvSpPr>
            <a:spLocks noGrp="1"/>
          </p:cNvSpPr>
          <p:nvPr>
            <p:ph type="ctrTitle"/>
          </p:nvPr>
        </p:nvSpPr>
        <p:spPr/>
        <p:txBody>
          <a:bodyPr/>
          <a:lstStyle/>
          <a:p>
            <a:r>
              <a:rPr lang="en-US" dirty="0"/>
              <a:t>Welcome to the lecture</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Convert Secondary Features to a New Body</a:t>
            </a:r>
          </a:p>
        </p:txBody>
      </p:sp>
      <p:sp>
        <p:nvSpPr>
          <p:cNvPr id="3" name="Content Placeholder 2"/>
          <p:cNvSpPr>
            <a:spLocks noGrp="1"/>
          </p:cNvSpPr>
          <p:nvPr>
            <p:ph idx="1"/>
          </p:nvPr>
        </p:nvSpPr>
        <p:spPr>
          <a:xfrm>
            <a:off x="466725" y="1641475"/>
            <a:ext cx="8153400" cy="4546600"/>
          </a:xfrm>
        </p:spPr>
        <p:txBody>
          <a:bodyPr/>
          <a:lstStyle/>
          <a:p>
            <a:r>
              <a:rPr lang="en-US" dirty="0"/>
              <a:t>Exercise Two: Convert a Feature to a New Body</a:t>
            </a:r>
          </a:p>
          <a:p>
            <a:pPr marL="0" indent="0">
              <a:buNone/>
            </a:pPr>
            <a:r>
              <a:rPr lang="en-US" sz="1400" dirty="0"/>
              <a:t>Switch from new feature to new body.</a:t>
            </a:r>
          </a:p>
          <a:p>
            <a:endParaRPr lang="en-US" dirty="0"/>
          </a:p>
          <a:p>
            <a:pPr marL="0" indent="0">
              <a:buNone/>
            </a:pPr>
            <a:endParaRPr lang="en-US" sz="1400" dirty="0"/>
          </a:p>
          <a:p>
            <a:pPr marL="0" indent="0">
              <a:buNone/>
            </a:pPr>
            <a:endParaRPr lang="en-US" sz="1400" dirty="0"/>
          </a:p>
        </p:txBody>
      </p:sp>
      <p:sp>
        <p:nvSpPr>
          <p:cNvPr id="4" name="TextBox 3">
            <a:extLst>
              <a:ext uri="{FF2B5EF4-FFF2-40B4-BE49-F238E27FC236}">
                <a16:creationId xmlns:a16="http://schemas.microsoft.com/office/drawing/2014/main" id="{20CFCCA8-73DF-41A6-A899-CC154D0FF94E}"/>
              </a:ext>
            </a:extLst>
          </p:cNvPr>
          <p:cNvSpPr txBox="1"/>
          <p:nvPr/>
        </p:nvSpPr>
        <p:spPr>
          <a:xfrm>
            <a:off x="466725" y="2627138"/>
            <a:ext cx="2562225" cy="307777"/>
          </a:xfrm>
          <a:prstGeom prst="rect">
            <a:avLst/>
          </a:prstGeom>
          <a:noFill/>
        </p:spPr>
        <p:txBody>
          <a:bodyPr wrap="square" rtlCol="0">
            <a:spAutoFit/>
          </a:bodyPr>
          <a:lstStyle/>
          <a:p>
            <a:endParaRPr lang="en-US" sz="1400" dirty="0"/>
          </a:p>
        </p:txBody>
      </p:sp>
      <p:pic>
        <p:nvPicPr>
          <p:cNvPr id="6" name="Picture 5">
            <a:extLst>
              <a:ext uri="{FF2B5EF4-FFF2-40B4-BE49-F238E27FC236}">
                <a16:creationId xmlns:a16="http://schemas.microsoft.com/office/drawing/2014/main" id="{386A4069-0B4D-4C21-9A31-591F434FC8EC}"/>
              </a:ext>
            </a:extLst>
          </p:cNvPr>
          <p:cNvPicPr>
            <a:picLocks noChangeAspect="1"/>
          </p:cNvPicPr>
          <p:nvPr/>
        </p:nvPicPr>
        <p:blipFill>
          <a:blip r:embed="rId3"/>
          <a:stretch>
            <a:fillRect/>
          </a:stretch>
        </p:blipFill>
        <p:spPr>
          <a:xfrm>
            <a:off x="609600" y="3107553"/>
            <a:ext cx="7796138" cy="3138068"/>
          </a:xfrm>
          <a:prstGeom prst="rect">
            <a:avLst/>
          </a:prstGeom>
        </p:spPr>
      </p:pic>
      <p:sp>
        <p:nvSpPr>
          <p:cNvPr id="7" name="TextBox 6">
            <a:extLst>
              <a:ext uri="{FF2B5EF4-FFF2-40B4-BE49-F238E27FC236}">
                <a16:creationId xmlns:a16="http://schemas.microsoft.com/office/drawing/2014/main" id="{906D475F-3DBC-4D22-B3DE-49DE33C326BE}"/>
              </a:ext>
            </a:extLst>
          </p:cNvPr>
          <p:cNvSpPr txBox="1"/>
          <p:nvPr/>
        </p:nvSpPr>
        <p:spPr>
          <a:xfrm>
            <a:off x="609600" y="2427083"/>
            <a:ext cx="7524750" cy="1015663"/>
          </a:xfrm>
          <a:prstGeom prst="rect">
            <a:avLst/>
          </a:prstGeom>
          <a:noFill/>
        </p:spPr>
        <p:txBody>
          <a:bodyPr wrap="square" rtlCol="0">
            <a:spAutoFit/>
          </a:bodyPr>
          <a:lstStyle/>
          <a:p>
            <a:pPr marL="342900" indent="-342900">
              <a:buFont typeface="+mj-lt"/>
              <a:buAutoNum type="arabicPeriod" startAt="4"/>
            </a:pPr>
            <a:r>
              <a:rPr lang="en-US" sz="1400" dirty="0"/>
              <a:t>Expand the Operations list</a:t>
            </a:r>
          </a:p>
          <a:p>
            <a:pPr marL="342900" indent="-342900">
              <a:buFont typeface="+mj-lt"/>
              <a:buAutoNum type="arabicPeriod" startAt="4"/>
            </a:pPr>
            <a:r>
              <a:rPr lang="en-US" sz="1400" dirty="0"/>
              <a:t>Select New Body</a:t>
            </a:r>
          </a:p>
          <a:p>
            <a:pPr marL="342900" indent="-342900">
              <a:buFont typeface="+mj-lt"/>
              <a:buAutoNum type="arabicPeriod" startAt="4"/>
            </a:pPr>
            <a:endParaRPr lang="en-US" sz="1400" dirty="0"/>
          </a:p>
          <a:p>
            <a:endParaRPr lang="en-US" dirty="0"/>
          </a:p>
        </p:txBody>
      </p:sp>
    </p:spTree>
    <p:extLst>
      <p:ext uri="{BB962C8B-B14F-4D97-AF65-F5344CB8AC3E}">
        <p14:creationId xmlns:p14="http://schemas.microsoft.com/office/powerpoint/2010/main" val="230730173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Create Multiple Bodies</a:t>
            </a:r>
          </a:p>
        </p:txBody>
      </p:sp>
      <p:sp>
        <p:nvSpPr>
          <p:cNvPr id="3" name="Content Placeholder 2"/>
          <p:cNvSpPr>
            <a:spLocks noGrp="1"/>
          </p:cNvSpPr>
          <p:nvPr>
            <p:ph idx="1"/>
          </p:nvPr>
        </p:nvSpPr>
        <p:spPr/>
        <p:txBody>
          <a:bodyPr/>
          <a:lstStyle/>
          <a:p>
            <a:r>
              <a:rPr lang="en-US" dirty="0"/>
              <a:t>Extrude a New Body</a:t>
            </a:r>
          </a:p>
          <a:p>
            <a:pPr marL="0" indent="0">
              <a:buNone/>
            </a:pPr>
            <a:r>
              <a:rPr lang="en-US" sz="1400" dirty="0"/>
              <a:t>Extrusions, revolves etc. can be created as a separate body when creating the feature.</a:t>
            </a:r>
          </a:p>
          <a:p>
            <a:pPr marL="0" indent="0">
              <a:buNone/>
            </a:pPr>
            <a:endParaRPr lang="en-US" sz="1400" dirty="0"/>
          </a:p>
          <a:p>
            <a:pPr marL="0" indent="0">
              <a:buNone/>
            </a:pPr>
            <a:endParaRPr lang="en-US" sz="1400" dirty="0"/>
          </a:p>
        </p:txBody>
      </p:sp>
      <p:pic>
        <p:nvPicPr>
          <p:cNvPr id="4" name="Picture 3">
            <a:extLst>
              <a:ext uri="{FF2B5EF4-FFF2-40B4-BE49-F238E27FC236}">
                <a16:creationId xmlns:a16="http://schemas.microsoft.com/office/drawing/2014/main" id="{BDE996A8-ACD0-4D64-A4FB-2B3C802404C5}"/>
              </a:ext>
            </a:extLst>
          </p:cNvPr>
          <p:cNvPicPr>
            <a:picLocks noChangeAspect="1"/>
          </p:cNvPicPr>
          <p:nvPr/>
        </p:nvPicPr>
        <p:blipFill>
          <a:blip r:embed="rId3"/>
          <a:stretch>
            <a:fillRect/>
          </a:stretch>
        </p:blipFill>
        <p:spPr>
          <a:xfrm>
            <a:off x="1257300" y="2444388"/>
            <a:ext cx="6462712" cy="3821344"/>
          </a:xfrm>
          <a:prstGeom prst="rect">
            <a:avLst/>
          </a:prstGeom>
        </p:spPr>
      </p:pic>
    </p:spTree>
    <p:extLst>
      <p:ext uri="{BB962C8B-B14F-4D97-AF65-F5344CB8AC3E}">
        <p14:creationId xmlns:p14="http://schemas.microsoft.com/office/powerpoint/2010/main" val="247607352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Create Multiple Bodies</a:t>
            </a:r>
          </a:p>
        </p:txBody>
      </p:sp>
      <p:sp>
        <p:nvSpPr>
          <p:cNvPr id="3" name="Content Placeholder 2"/>
          <p:cNvSpPr>
            <a:spLocks noGrp="1"/>
          </p:cNvSpPr>
          <p:nvPr>
            <p:ph idx="1"/>
          </p:nvPr>
        </p:nvSpPr>
        <p:spPr/>
        <p:txBody>
          <a:bodyPr/>
          <a:lstStyle/>
          <a:p>
            <a:r>
              <a:rPr lang="en-US" dirty="0"/>
              <a:t>Exercise Three: Extrude a New Body</a:t>
            </a:r>
          </a:p>
          <a:p>
            <a:pPr marL="0" indent="0">
              <a:buNone/>
            </a:pPr>
            <a:r>
              <a:rPr lang="en-US" sz="1400" dirty="0"/>
              <a:t>Create a sketch to make the fuselage.</a:t>
            </a:r>
          </a:p>
          <a:p>
            <a:endParaRPr lang="en-US" dirty="0"/>
          </a:p>
          <a:p>
            <a:pPr marL="0" indent="0">
              <a:buNone/>
            </a:pPr>
            <a:endParaRPr lang="en-US" sz="1400" dirty="0"/>
          </a:p>
          <a:p>
            <a:pPr marL="0" indent="0">
              <a:buNone/>
            </a:pPr>
            <a:endParaRPr lang="en-US" sz="1400" dirty="0"/>
          </a:p>
        </p:txBody>
      </p:sp>
      <p:sp>
        <p:nvSpPr>
          <p:cNvPr id="8" name="TextBox 7">
            <a:extLst>
              <a:ext uri="{FF2B5EF4-FFF2-40B4-BE49-F238E27FC236}">
                <a16:creationId xmlns:a16="http://schemas.microsoft.com/office/drawing/2014/main" id="{42B3943D-C38D-40F9-B47C-46E61716032A}"/>
              </a:ext>
            </a:extLst>
          </p:cNvPr>
          <p:cNvSpPr txBox="1"/>
          <p:nvPr/>
        </p:nvSpPr>
        <p:spPr>
          <a:xfrm>
            <a:off x="581025" y="2362945"/>
            <a:ext cx="7524750" cy="523220"/>
          </a:xfrm>
          <a:prstGeom prst="rect">
            <a:avLst/>
          </a:prstGeom>
          <a:noFill/>
        </p:spPr>
        <p:txBody>
          <a:bodyPr wrap="square" rtlCol="0">
            <a:spAutoFit/>
          </a:bodyPr>
          <a:lstStyle/>
          <a:p>
            <a:pPr marL="342900" indent="-342900">
              <a:buFont typeface="+mj-lt"/>
              <a:buAutoNum type="arabicPeriod"/>
            </a:pPr>
            <a:r>
              <a:rPr lang="en-US" sz="1400" dirty="0"/>
              <a:t>Create a new sketch</a:t>
            </a:r>
          </a:p>
          <a:p>
            <a:pPr marL="342900" indent="-342900">
              <a:buFont typeface="+mj-lt"/>
              <a:buAutoNum type="arabicPeriod"/>
            </a:pPr>
            <a:r>
              <a:rPr lang="en-US" sz="1400" dirty="0"/>
              <a:t>Select the top of the first extrusion as the plane/ face to use</a:t>
            </a:r>
          </a:p>
        </p:txBody>
      </p:sp>
      <p:pic>
        <p:nvPicPr>
          <p:cNvPr id="9" name="Picture 8">
            <a:extLst>
              <a:ext uri="{FF2B5EF4-FFF2-40B4-BE49-F238E27FC236}">
                <a16:creationId xmlns:a16="http://schemas.microsoft.com/office/drawing/2014/main" id="{06CB954E-5FB4-4723-A7EB-B4EB7D781287}"/>
              </a:ext>
            </a:extLst>
          </p:cNvPr>
          <p:cNvPicPr>
            <a:picLocks noChangeAspect="1"/>
          </p:cNvPicPr>
          <p:nvPr/>
        </p:nvPicPr>
        <p:blipFill>
          <a:blip r:embed="rId3"/>
          <a:stretch>
            <a:fillRect/>
          </a:stretch>
        </p:blipFill>
        <p:spPr>
          <a:xfrm>
            <a:off x="1609725" y="3013492"/>
            <a:ext cx="5661052" cy="3174584"/>
          </a:xfrm>
          <a:prstGeom prst="rect">
            <a:avLst/>
          </a:prstGeom>
        </p:spPr>
      </p:pic>
    </p:spTree>
    <p:extLst>
      <p:ext uri="{BB962C8B-B14F-4D97-AF65-F5344CB8AC3E}">
        <p14:creationId xmlns:p14="http://schemas.microsoft.com/office/powerpoint/2010/main" val="295051720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Create Multiple Bodies</a:t>
            </a:r>
          </a:p>
        </p:txBody>
      </p:sp>
      <p:sp>
        <p:nvSpPr>
          <p:cNvPr id="3" name="Content Placeholder 2"/>
          <p:cNvSpPr>
            <a:spLocks noGrp="1"/>
          </p:cNvSpPr>
          <p:nvPr>
            <p:ph idx="1"/>
          </p:nvPr>
        </p:nvSpPr>
        <p:spPr/>
        <p:txBody>
          <a:bodyPr/>
          <a:lstStyle/>
          <a:p>
            <a:r>
              <a:rPr lang="en-US" dirty="0"/>
              <a:t>Exercise Three: Extrude a New Body</a:t>
            </a:r>
          </a:p>
          <a:p>
            <a:pPr marL="0" indent="0">
              <a:buNone/>
            </a:pPr>
            <a:r>
              <a:rPr lang="en-US" sz="1400" dirty="0"/>
              <a:t>Project the profile for the extrusion.</a:t>
            </a:r>
          </a:p>
          <a:p>
            <a:endParaRPr lang="en-US" dirty="0"/>
          </a:p>
          <a:p>
            <a:pPr marL="0" indent="0">
              <a:buNone/>
            </a:pPr>
            <a:endParaRPr lang="en-US" sz="1400" dirty="0"/>
          </a:p>
          <a:p>
            <a:pPr marL="0" indent="0">
              <a:buNone/>
            </a:pPr>
            <a:endParaRPr lang="en-US" sz="1400" dirty="0"/>
          </a:p>
        </p:txBody>
      </p:sp>
      <p:pic>
        <p:nvPicPr>
          <p:cNvPr id="4" name="Picture 3">
            <a:extLst>
              <a:ext uri="{FF2B5EF4-FFF2-40B4-BE49-F238E27FC236}">
                <a16:creationId xmlns:a16="http://schemas.microsoft.com/office/drawing/2014/main" id="{D9CD624B-A987-4068-BE60-6DD6C5CF230C}"/>
              </a:ext>
            </a:extLst>
          </p:cNvPr>
          <p:cNvPicPr>
            <a:picLocks noChangeAspect="1"/>
          </p:cNvPicPr>
          <p:nvPr/>
        </p:nvPicPr>
        <p:blipFill>
          <a:blip r:embed="rId3"/>
          <a:stretch>
            <a:fillRect/>
          </a:stretch>
        </p:blipFill>
        <p:spPr>
          <a:xfrm>
            <a:off x="5815012" y="2406358"/>
            <a:ext cx="2962275" cy="561975"/>
          </a:xfrm>
          <a:prstGeom prst="rect">
            <a:avLst/>
          </a:prstGeom>
        </p:spPr>
      </p:pic>
      <p:pic>
        <p:nvPicPr>
          <p:cNvPr id="7" name="Picture 6">
            <a:extLst>
              <a:ext uri="{FF2B5EF4-FFF2-40B4-BE49-F238E27FC236}">
                <a16:creationId xmlns:a16="http://schemas.microsoft.com/office/drawing/2014/main" id="{4A8570AF-1B30-45DC-9C19-504A3BB41D39}"/>
              </a:ext>
            </a:extLst>
          </p:cNvPr>
          <p:cNvPicPr>
            <a:picLocks noChangeAspect="1"/>
          </p:cNvPicPr>
          <p:nvPr/>
        </p:nvPicPr>
        <p:blipFill>
          <a:blip r:embed="rId4"/>
          <a:stretch>
            <a:fillRect/>
          </a:stretch>
        </p:blipFill>
        <p:spPr>
          <a:xfrm>
            <a:off x="3578520" y="3624636"/>
            <a:ext cx="5198767" cy="2626602"/>
          </a:xfrm>
          <a:prstGeom prst="rect">
            <a:avLst/>
          </a:prstGeom>
        </p:spPr>
      </p:pic>
      <p:sp>
        <p:nvSpPr>
          <p:cNvPr id="8" name="TextBox 7">
            <a:extLst>
              <a:ext uri="{FF2B5EF4-FFF2-40B4-BE49-F238E27FC236}">
                <a16:creationId xmlns:a16="http://schemas.microsoft.com/office/drawing/2014/main" id="{42B3943D-C38D-40F9-B47C-46E61716032A}"/>
              </a:ext>
            </a:extLst>
          </p:cNvPr>
          <p:cNvSpPr txBox="1"/>
          <p:nvPr/>
        </p:nvSpPr>
        <p:spPr>
          <a:xfrm>
            <a:off x="582613" y="2566227"/>
            <a:ext cx="7983538" cy="307777"/>
          </a:xfrm>
          <a:prstGeom prst="rect">
            <a:avLst/>
          </a:prstGeom>
          <a:noFill/>
        </p:spPr>
        <p:txBody>
          <a:bodyPr wrap="square" rtlCol="0">
            <a:spAutoFit/>
          </a:bodyPr>
          <a:lstStyle/>
          <a:p>
            <a:pPr marL="342900" indent="-342900">
              <a:buFont typeface="+mj-lt"/>
              <a:buAutoNum type="arabicPeriod" startAt="3"/>
            </a:pPr>
            <a:r>
              <a:rPr lang="en-US" sz="1400" dirty="0"/>
              <a:t>Select Sketch&gt; Project/ Include&gt; Project</a:t>
            </a:r>
            <a:endParaRPr lang="en-US" dirty="0"/>
          </a:p>
        </p:txBody>
      </p:sp>
      <p:sp>
        <p:nvSpPr>
          <p:cNvPr id="9" name="TextBox 8">
            <a:extLst>
              <a:ext uri="{FF2B5EF4-FFF2-40B4-BE49-F238E27FC236}">
                <a16:creationId xmlns:a16="http://schemas.microsoft.com/office/drawing/2014/main" id="{565141F3-2E4B-446B-94CA-87815D3266FF}"/>
              </a:ext>
            </a:extLst>
          </p:cNvPr>
          <p:cNvSpPr txBox="1"/>
          <p:nvPr/>
        </p:nvSpPr>
        <p:spPr>
          <a:xfrm>
            <a:off x="582613" y="4276725"/>
            <a:ext cx="2838745" cy="1231106"/>
          </a:xfrm>
          <a:prstGeom prst="rect">
            <a:avLst/>
          </a:prstGeom>
          <a:noFill/>
        </p:spPr>
        <p:txBody>
          <a:bodyPr wrap="square" rtlCol="0">
            <a:spAutoFit/>
          </a:bodyPr>
          <a:lstStyle/>
          <a:p>
            <a:pPr marL="342900" indent="-342900">
              <a:buFont typeface="+mj-lt"/>
              <a:buAutoNum type="arabicPeriod" startAt="4"/>
            </a:pPr>
            <a:r>
              <a:rPr lang="en-US" sz="1400" dirty="0"/>
              <a:t>Pick the outer perimeter edges, including the front and back small arcs</a:t>
            </a:r>
            <a:br>
              <a:rPr lang="en-US" sz="1400" dirty="0"/>
            </a:br>
            <a:endParaRPr lang="en-US" sz="1400" dirty="0"/>
          </a:p>
          <a:p>
            <a:endParaRPr lang="en-US" dirty="0"/>
          </a:p>
        </p:txBody>
      </p:sp>
    </p:spTree>
    <p:extLst>
      <p:ext uri="{BB962C8B-B14F-4D97-AF65-F5344CB8AC3E}">
        <p14:creationId xmlns:p14="http://schemas.microsoft.com/office/powerpoint/2010/main" val="310936519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Create Multiple Bodies</a:t>
            </a:r>
          </a:p>
        </p:txBody>
      </p:sp>
      <p:sp>
        <p:nvSpPr>
          <p:cNvPr id="3" name="Content Placeholder 2"/>
          <p:cNvSpPr>
            <a:spLocks noGrp="1"/>
          </p:cNvSpPr>
          <p:nvPr>
            <p:ph idx="1"/>
          </p:nvPr>
        </p:nvSpPr>
        <p:spPr/>
        <p:txBody>
          <a:bodyPr/>
          <a:lstStyle/>
          <a:p>
            <a:r>
              <a:rPr lang="en-US" dirty="0"/>
              <a:t>Exercise Three: Extrude a New Body</a:t>
            </a:r>
          </a:p>
          <a:p>
            <a:pPr marL="0" indent="0">
              <a:buNone/>
            </a:pPr>
            <a:r>
              <a:rPr lang="en-US" sz="1400" dirty="0"/>
              <a:t>Extrude the profile for the fuselage.</a:t>
            </a:r>
          </a:p>
          <a:p>
            <a:pPr marL="0" indent="0">
              <a:buNone/>
            </a:pPr>
            <a:endParaRPr lang="en-US" sz="1400" dirty="0"/>
          </a:p>
          <a:p>
            <a:pPr marL="0" indent="0">
              <a:buNone/>
            </a:pPr>
            <a:endParaRPr lang="en-US" sz="1400" dirty="0"/>
          </a:p>
        </p:txBody>
      </p:sp>
      <p:pic>
        <p:nvPicPr>
          <p:cNvPr id="5" name="Picture 4">
            <a:extLst>
              <a:ext uri="{FF2B5EF4-FFF2-40B4-BE49-F238E27FC236}">
                <a16:creationId xmlns:a16="http://schemas.microsoft.com/office/drawing/2014/main" id="{4701AD69-EDAB-4B32-A300-36F5E81605F2}"/>
              </a:ext>
            </a:extLst>
          </p:cNvPr>
          <p:cNvPicPr>
            <a:picLocks noChangeAspect="1"/>
          </p:cNvPicPr>
          <p:nvPr/>
        </p:nvPicPr>
        <p:blipFill>
          <a:blip r:embed="rId3"/>
          <a:stretch>
            <a:fillRect/>
          </a:stretch>
        </p:blipFill>
        <p:spPr>
          <a:xfrm>
            <a:off x="724694" y="3172045"/>
            <a:ext cx="7610474" cy="3016030"/>
          </a:xfrm>
          <a:prstGeom prst="rect">
            <a:avLst/>
          </a:prstGeom>
        </p:spPr>
      </p:pic>
      <p:sp>
        <p:nvSpPr>
          <p:cNvPr id="8" name="TextBox 7">
            <a:extLst>
              <a:ext uri="{FF2B5EF4-FFF2-40B4-BE49-F238E27FC236}">
                <a16:creationId xmlns:a16="http://schemas.microsoft.com/office/drawing/2014/main" id="{95A3C15B-346D-443F-AC2B-086DAD800536}"/>
              </a:ext>
            </a:extLst>
          </p:cNvPr>
          <p:cNvSpPr txBox="1"/>
          <p:nvPr/>
        </p:nvSpPr>
        <p:spPr>
          <a:xfrm>
            <a:off x="582613" y="2566227"/>
            <a:ext cx="7983538" cy="800219"/>
          </a:xfrm>
          <a:prstGeom prst="rect">
            <a:avLst/>
          </a:prstGeom>
          <a:noFill/>
        </p:spPr>
        <p:txBody>
          <a:bodyPr wrap="square" rtlCol="0">
            <a:spAutoFit/>
          </a:bodyPr>
          <a:lstStyle/>
          <a:p>
            <a:pPr marL="342900" indent="-342900">
              <a:buFont typeface="+mj-lt"/>
              <a:buAutoNum type="arabicPeriod" startAt="5"/>
            </a:pPr>
            <a:r>
              <a:rPr lang="en-US" sz="1400" dirty="0"/>
              <a:t>Extrude the outer profile that was create on the sketch 14 inches</a:t>
            </a:r>
          </a:p>
          <a:p>
            <a:pPr marL="342900" indent="-342900">
              <a:buFont typeface="+mj-lt"/>
              <a:buAutoNum type="arabicPeriod" startAt="5"/>
            </a:pPr>
            <a:r>
              <a:rPr lang="en-US" sz="1400" dirty="0"/>
              <a:t>Select New Body in the Operations flyout to make it a separate body</a:t>
            </a:r>
          </a:p>
          <a:p>
            <a:pPr marL="342900" indent="-342900">
              <a:buFont typeface="+mj-lt"/>
              <a:buAutoNum type="arabicPeriod" startAt="5"/>
            </a:pPr>
            <a:endParaRPr lang="en-US" dirty="0"/>
          </a:p>
        </p:txBody>
      </p:sp>
    </p:spTree>
    <p:extLst>
      <p:ext uri="{BB962C8B-B14F-4D97-AF65-F5344CB8AC3E}">
        <p14:creationId xmlns:p14="http://schemas.microsoft.com/office/powerpoint/2010/main" val="413344005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Create Multiple Bodies</a:t>
            </a:r>
          </a:p>
        </p:txBody>
      </p:sp>
      <p:sp>
        <p:nvSpPr>
          <p:cNvPr id="3" name="Content Placeholder 2"/>
          <p:cNvSpPr>
            <a:spLocks noGrp="1"/>
          </p:cNvSpPr>
          <p:nvPr>
            <p:ph idx="1"/>
          </p:nvPr>
        </p:nvSpPr>
        <p:spPr/>
        <p:txBody>
          <a:bodyPr/>
          <a:lstStyle/>
          <a:p>
            <a:r>
              <a:rPr lang="en-US" dirty="0"/>
              <a:t>Exercise Four: Revolve Cut a Contour</a:t>
            </a:r>
          </a:p>
          <a:p>
            <a:pPr marL="0" indent="0">
              <a:buNone/>
            </a:pPr>
            <a:r>
              <a:rPr lang="en-US" sz="1400" dirty="0"/>
              <a:t>Create a contour profile for the fuselage.</a:t>
            </a:r>
          </a:p>
          <a:p>
            <a:endParaRPr lang="en-US" dirty="0"/>
          </a:p>
          <a:p>
            <a:pPr marL="0" indent="0">
              <a:buNone/>
            </a:pPr>
            <a:endParaRPr lang="en-US" sz="1400" dirty="0"/>
          </a:p>
          <a:p>
            <a:pPr marL="0" indent="0">
              <a:buNone/>
            </a:pPr>
            <a:endParaRPr lang="en-US" sz="1400" dirty="0"/>
          </a:p>
        </p:txBody>
      </p:sp>
      <p:pic>
        <p:nvPicPr>
          <p:cNvPr id="5" name="Picture 4">
            <a:extLst>
              <a:ext uri="{FF2B5EF4-FFF2-40B4-BE49-F238E27FC236}">
                <a16:creationId xmlns:a16="http://schemas.microsoft.com/office/drawing/2014/main" id="{B2376B63-D545-4EE1-830D-88BDB0C5BBDB}"/>
              </a:ext>
            </a:extLst>
          </p:cNvPr>
          <p:cNvPicPr>
            <a:picLocks noChangeAspect="1"/>
          </p:cNvPicPr>
          <p:nvPr/>
        </p:nvPicPr>
        <p:blipFill>
          <a:blip r:embed="rId3"/>
          <a:stretch>
            <a:fillRect/>
          </a:stretch>
        </p:blipFill>
        <p:spPr>
          <a:xfrm>
            <a:off x="6757831" y="2420754"/>
            <a:ext cx="2028681" cy="1703572"/>
          </a:xfrm>
          <a:prstGeom prst="rect">
            <a:avLst/>
          </a:prstGeom>
        </p:spPr>
      </p:pic>
      <p:pic>
        <p:nvPicPr>
          <p:cNvPr id="6" name="Picture 5">
            <a:extLst>
              <a:ext uri="{FF2B5EF4-FFF2-40B4-BE49-F238E27FC236}">
                <a16:creationId xmlns:a16="http://schemas.microsoft.com/office/drawing/2014/main" id="{D308CF85-8450-4492-9F16-DA119C0FBE82}"/>
              </a:ext>
            </a:extLst>
          </p:cNvPr>
          <p:cNvPicPr>
            <a:picLocks noChangeAspect="1"/>
          </p:cNvPicPr>
          <p:nvPr/>
        </p:nvPicPr>
        <p:blipFill>
          <a:blip r:embed="rId4"/>
          <a:stretch>
            <a:fillRect/>
          </a:stretch>
        </p:blipFill>
        <p:spPr>
          <a:xfrm>
            <a:off x="3919838" y="4219576"/>
            <a:ext cx="4866674" cy="2090737"/>
          </a:xfrm>
          <a:prstGeom prst="rect">
            <a:avLst/>
          </a:prstGeom>
        </p:spPr>
      </p:pic>
      <p:sp>
        <p:nvSpPr>
          <p:cNvPr id="7" name="TextBox 6">
            <a:extLst>
              <a:ext uri="{FF2B5EF4-FFF2-40B4-BE49-F238E27FC236}">
                <a16:creationId xmlns:a16="http://schemas.microsoft.com/office/drawing/2014/main" id="{50E08BD8-0C8E-45F8-8FB8-2126AE87D6B9}"/>
              </a:ext>
            </a:extLst>
          </p:cNvPr>
          <p:cNvSpPr txBox="1"/>
          <p:nvPr/>
        </p:nvSpPr>
        <p:spPr>
          <a:xfrm>
            <a:off x="582613" y="2566227"/>
            <a:ext cx="7983538" cy="307777"/>
          </a:xfrm>
          <a:prstGeom prst="rect">
            <a:avLst/>
          </a:prstGeom>
          <a:noFill/>
        </p:spPr>
        <p:txBody>
          <a:bodyPr wrap="square" rtlCol="0">
            <a:spAutoFit/>
          </a:bodyPr>
          <a:lstStyle/>
          <a:p>
            <a:pPr marL="342900" indent="-342900">
              <a:buFont typeface="+mj-lt"/>
              <a:buAutoNum type="arabicPeriod"/>
            </a:pPr>
            <a:r>
              <a:rPr lang="en-US" sz="1400" dirty="0"/>
              <a:t>Create a new sketch on the YZ origin plane </a:t>
            </a:r>
            <a:endParaRPr lang="en-US" dirty="0"/>
          </a:p>
        </p:txBody>
      </p:sp>
      <p:sp>
        <p:nvSpPr>
          <p:cNvPr id="8" name="TextBox 7">
            <a:extLst>
              <a:ext uri="{FF2B5EF4-FFF2-40B4-BE49-F238E27FC236}">
                <a16:creationId xmlns:a16="http://schemas.microsoft.com/office/drawing/2014/main" id="{CC0B3B9A-85B3-4270-868F-C9758C14992E}"/>
              </a:ext>
            </a:extLst>
          </p:cNvPr>
          <p:cNvSpPr txBox="1"/>
          <p:nvPr/>
        </p:nvSpPr>
        <p:spPr>
          <a:xfrm>
            <a:off x="582613" y="4513263"/>
            <a:ext cx="3265487" cy="523220"/>
          </a:xfrm>
          <a:prstGeom prst="rect">
            <a:avLst/>
          </a:prstGeom>
          <a:noFill/>
        </p:spPr>
        <p:txBody>
          <a:bodyPr wrap="square" rtlCol="0">
            <a:spAutoFit/>
          </a:bodyPr>
          <a:lstStyle/>
          <a:p>
            <a:pPr marL="342900" indent="-342900">
              <a:buFont typeface="+mj-lt"/>
              <a:buAutoNum type="arabicPeriod" startAt="2"/>
            </a:pPr>
            <a:r>
              <a:rPr lang="en-US" sz="1400" dirty="0"/>
              <a:t>Turn on the slice graphics in the sketch palette</a:t>
            </a:r>
            <a:endParaRPr lang="en-US" dirty="0"/>
          </a:p>
        </p:txBody>
      </p:sp>
    </p:spTree>
    <p:extLst>
      <p:ext uri="{BB962C8B-B14F-4D97-AF65-F5344CB8AC3E}">
        <p14:creationId xmlns:p14="http://schemas.microsoft.com/office/powerpoint/2010/main" val="419728358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Create Multiple Bodies</a:t>
            </a:r>
          </a:p>
        </p:txBody>
      </p:sp>
      <p:sp>
        <p:nvSpPr>
          <p:cNvPr id="3" name="Content Placeholder 2"/>
          <p:cNvSpPr>
            <a:spLocks noGrp="1"/>
          </p:cNvSpPr>
          <p:nvPr>
            <p:ph idx="1"/>
          </p:nvPr>
        </p:nvSpPr>
        <p:spPr/>
        <p:txBody>
          <a:bodyPr/>
          <a:lstStyle/>
          <a:p>
            <a:r>
              <a:rPr lang="en-US" dirty="0"/>
              <a:t>Exercise Four: Revolve Cut a Contour</a:t>
            </a:r>
          </a:p>
          <a:p>
            <a:pPr marL="0" indent="0">
              <a:buNone/>
            </a:pPr>
            <a:r>
              <a:rPr lang="en-US" sz="1400" dirty="0"/>
              <a:t>Project reference geometry for the contour profile.</a:t>
            </a:r>
          </a:p>
          <a:p>
            <a:pPr marL="0" indent="0">
              <a:buNone/>
            </a:pPr>
            <a:endParaRPr lang="en-US" sz="1400" dirty="0"/>
          </a:p>
          <a:p>
            <a:pPr marL="0" indent="0">
              <a:buNone/>
            </a:pPr>
            <a:endParaRPr lang="en-US" sz="1400" dirty="0"/>
          </a:p>
        </p:txBody>
      </p:sp>
      <p:pic>
        <p:nvPicPr>
          <p:cNvPr id="4" name="Picture 3">
            <a:extLst>
              <a:ext uri="{FF2B5EF4-FFF2-40B4-BE49-F238E27FC236}">
                <a16:creationId xmlns:a16="http://schemas.microsoft.com/office/drawing/2014/main" id="{666378D2-C975-4922-AB57-2A458CF33F4E}"/>
              </a:ext>
            </a:extLst>
          </p:cNvPr>
          <p:cNvPicPr>
            <a:picLocks noChangeAspect="1"/>
          </p:cNvPicPr>
          <p:nvPr/>
        </p:nvPicPr>
        <p:blipFill>
          <a:blip r:embed="rId3"/>
          <a:stretch>
            <a:fillRect/>
          </a:stretch>
        </p:blipFill>
        <p:spPr>
          <a:xfrm>
            <a:off x="5649913" y="2505075"/>
            <a:ext cx="2943225" cy="1276350"/>
          </a:xfrm>
          <a:prstGeom prst="rect">
            <a:avLst/>
          </a:prstGeom>
        </p:spPr>
      </p:pic>
      <p:pic>
        <p:nvPicPr>
          <p:cNvPr id="7" name="Picture 6">
            <a:extLst>
              <a:ext uri="{FF2B5EF4-FFF2-40B4-BE49-F238E27FC236}">
                <a16:creationId xmlns:a16="http://schemas.microsoft.com/office/drawing/2014/main" id="{8AC5FBEC-4528-4719-AA04-90ECE6F94A2A}"/>
              </a:ext>
            </a:extLst>
          </p:cNvPr>
          <p:cNvPicPr>
            <a:picLocks noChangeAspect="1"/>
          </p:cNvPicPr>
          <p:nvPr/>
        </p:nvPicPr>
        <p:blipFill>
          <a:blip r:embed="rId4"/>
          <a:stretch>
            <a:fillRect/>
          </a:stretch>
        </p:blipFill>
        <p:spPr>
          <a:xfrm>
            <a:off x="5389562" y="3998964"/>
            <a:ext cx="3135313" cy="883391"/>
          </a:xfrm>
          <a:prstGeom prst="rect">
            <a:avLst/>
          </a:prstGeom>
        </p:spPr>
      </p:pic>
      <p:pic>
        <p:nvPicPr>
          <p:cNvPr id="8" name="Picture 7">
            <a:extLst>
              <a:ext uri="{FF2B5EF4-FFF2-40B4-BE49-F238E27FC236}">
                <a16:creationId xmlns:a16="http://schemas.microsoft.com/office/drawing/2014/main" id="{813EA39A-A039-4F0E-BB4F-50A78B6EAF96}"/>
              </a:ext>
            </a:extLst>
          </p:cNvPr>
          <p:cNvPicPr>
            <a:picLocks noChangeAspect="1"/>
          </p:cNvPicPr>
          <p:nvPr/>
        </p:nvPicPr>
        <p:blipFill>
          <a:blip r:embed="rId5"/>
          <a:stretch>
            <a:fillRect/>
          </a:stretch>
        </p:blipFill>
        <p:spPr>
          <a:xfrm>
            <a:off x="5225563" y="5145088"/>
            <a:ext cx="3299312" cy="1176337"/>
          </a:xfrm>
          <a:prstGeom prst="rect">
            <a:avLst/>
          </a:prstGeom>
        </p:spPr>
      </p:pic>
      <p:sp>
        <p:nvSpPr>
          <p:cNvPr id="9" name="TextBox 8">
            <a:extLst>
              <a:ext uri="{FF2B5EF4-FFF2-40B4-BE49-F238E27FC236}">
                <a16:creationId xmlns:a16="http://schemas.microsoft.com/office/drawing/2014/main" id="{B069973B-0AF8-4F1E-9800-A6D600869439}"/>
              </a:ext>
            </a:extLst>
          </p:cNvPr>
          <p:cNvSpPr txBox="1"/>
          <p:nvPr/>
        </p:nvSpPr>
        <p:spPr>
          <a:xfrm>
            <a:off x="551656" y="2928391"/>
            <a:ext cx="7983538" cy="307777"/>
          </a:xfrm>
          <a:prstGeom prst="rect">
            <a:avLst/>
          </a:prstGeom>
          <a:noFill/>
        </p:spPr>
        <p:txBody>
          <a:bodyPr wrap="square" rtlCol="0">
            <a:spAutoFit/>
          </a:bodyPr>
          <a:lstStyle/>
          <a:p>
            <a:pPr marL="342900" indent="-342900">
              <a:buFont typeface="+mj-lt"/>
              <a:buAutoNum type="arabicPeriod" startAt="3"/>
            </a:pPr>
            <a:r>
              <a:rPr lang="en-US" sz="1400" dirty="0"/>
              <a:t>Start the Project command again</a:t>
            </a:r>
            <a:endParaRPr lang="en-US" dirty="0"/>
          </a:p>
        </p:txBody>
      </p:sp>
      <p:sp>
        <p:nvSpPr>
          <p:cNvPr id="10" name="TextBox 9">
            <a:extLst>
              <a:ext uri="{FF2B5EF4-FFF2-40B4-BE49-F238E27FC236}">
                <a16:creationId xmlns:a16="http://schemas.microsoft.com/office/drawing/2014/main" id="{1658CA10-58B8-44C9-AA45-5743078E62FB}"/>
              </a:ext>
            </a:extLst>
          </p:cNvPr>
          <p:cNvSpPr txBox="1"/>
          <p:nvPr/>
        </p:nvSpPr>
        <p:spPr>
          <a:xfrm>
            <a:off x="466725" y="4250456"/>
            <a:ext cx="4673907" cy="307777"/>
          </a:xfrm>
          <a:prstGeom prst="rect">
            <a:avLst/>
          </a:prstGeom>
          <a:noFill/>
        </p:spPr>
        <p:txBody>
          <a:bodyPr wrap="square" rtlCol="0">
            <a:spAutoFit/>
          </a:bodyPr>
          <a:lstStyle/>
          <a:p>
            <a:pPr marL="342900" indent="-342900">
              <a:buFont typeface="+mj-lt"/>
              <a:buAutoNum type="arabicPeriod" startAt="4"/>
            </a:pPr>
            <a:r>
              <a:rPr lang="en-US" sz="1400" dirty="0"/>
              <a:t>Project the edge of the large arc on the right</a:t>
            </a:r>
            <a:endParaRPr lang="en-US" dirty="0"/>
          </a:p>
        </p:txBody>
      </p:sp>
      <p:sp>
        <p:nvSpPr>
          <p:cNvPr id="11" name="TextBox 10">
            <a:extLst>
              <a:ext uri="{FF2B5EF4-FFF2-40B4-BE49-F238E27FC236}">
                <a16:creationId xmlns:a16="http://schemas.microsoft.com/office/drawing/2014/main" id="{502394AD-984D-4E11-ACF5-A0D2784890E6}"/>
              </a:ext>
            </a:extLst>
          </p:cNvPr>
          <p:cNvSpPr txBox="1"/>
          <p:nvPr/>
        </p:nvSpPr>
        <p:spPr>
          <a:xfrm>
            <a:off x="466725" y="5378847"/>
            <a:ext cx="4673907" cy="307777"/>
          </a:xfrm>
          <a:prstGeom prst="rect">
            <a:avLst/>
          </a:prstGeom>
          <a:noFill/>
        </p:spPr>
        <p:txBody>
          <a:bodyPr wrap="square" rtlCol="0">
            <a:spAutoFit/>
          </a:bodyPr>
          <a:lstStyle/>
          <a:p>
            <a:pPr marL="342900" indent="-342900">
              <a:buFont typeface="+mj-lt"/>
              <a:buAutoNum type="arabicPeriod" startAt="5"/>
            </a:pPr>
            <a:r>
              <a:rPr lang="en-US" sz="1400" dirty="0"/>
              <a:t>Select the center point of the small arc on the left</a:t>
            </a:r>
            <a:endParaRPr lang="en-US" dirty="0"/>
          </a:p>
        </p:txBody>
      </p:sp>
    </p:spTree>
    <p:extLst>
      <p:ext uri="{BB962C8B-B14F-4D97-AF65-F5344CB8AC3E}">
        <p14:creationId xmlns:p14="http://schemas.microsoft.com/office/powerpoint/2010/main" val="204158054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Create Multiple Bodies</a:t>
            </a:r>
          </a:p>
        </p:txBody>
      </p:sp>
      <p:sp>
        <p:nvSpPr>
          <p:cNvPr id="3" name="Content Placeholder 2"/>
          <p:cNvSpPr>
            <a:spLocks noGrp="1"/>
          </p:cNvSpPr>
          <p:nvPr>
            <p:ph idx="1"/>
          </p:nvPr>
        </p:nvSpPr>
        <p:spPr/>
        <p:txBody>
          <a:bodyPr/>
          <a:lstStyle/>
          <a:p>
            <a:r>
              <a:rPr lang="en-US" dirty="0"/>
              <a:t>Exercise Four: Revolve Cut a Contour</a:t>
            </a:r>
          </a:p>
          <a:p>
            <a:pPr marL="0" indent="0">
              <a:buNone/>
            </a:pPr>
            <a:r>
              <a:rPr lang="en-US" sz="1400" dirty="0"/>
              <a:t>Constraints and dimensions for contour profile.</a:t>
            </a:r>
          </a:p>
          <a:p>
            <a:pPr marL="0" indent="0">
              <a:buNone/>
            </a:pPr>
            <a:endParaRPr lang="en-US" sz="1400" dirty="0"/>
          </a:p>
          <a:p>
            <a:pPr marL="0" indent="0">
              <a:buNone/>
            </a:pPr>
            <a:endParaRPr lang="en-US" sz="1400" dirty="0"/>
          </a:p>
        </p:txBody>
      </p:sp>
      <p:pic>
        <p:nvPicPr>
          <p:cNvPr id="5" name="Picture 4">
            <a:extLst>
              <a:ext uri="{FF2B5EF4-FFF2-40B4-BE49-F238E27FC236}">
                <a16:creationId xmlns:a16="http://schemas.microsoft.com/office/drawing/2014/main" id="{815F0242-FAF5-42B9-A99F-5C6B0EDDFF18}"/>
              </a:ext>
            </a:extLst>
          </p:cNvPr>
          <p:cNvPicPr>
            <a:picLocks noChangeAspect="1"/>
          </p:cNvPicPr>
          <p:nvPr/>
        </p:nvPicPr>
        <p:blipFill>
          <a:blip r:embed="rId3"/>
          <a:stretch>
            <a:fillRect/>
          </a:stretch>
        </p:blipFill>
        <p:spPr>
          <a:xfrm>
            <a:off x="561974" y="4641388"/>
            <a:ext cx="8181975" cy="1397091"/>
          </a:xfrm>
          <a:prstGeom prst="rect">
            <a:avLst/>
          </a:prstGeom>
        </p:spPr>
      </p:pic>
      <p:sp>
        <p:nvSpPr>
          <p:cNvPr id="6" name="TextBox 5">
            <a:extLst>
              <a:ext uri="{FF2B5EF4-FFF2-40B4-BE49-F238E27FC236}">
                <a16:creationId xmlns:a16="http://schemas.microsoft.com/office/drawing/2014/main" id="{13D0315D-A939-4299-A640-85AAAAB40221}"/>
              </a:ext>
            </a:extLst>
          </p:cNvPr>
          <p:cNvSpPr txBox="1"/>
          <p:nvPr/>
        </p:nvSpPr>
        <p:spPr>
          <a:xfrm>
            <a:off x="561974" y="2987543"/>
            <a:ext cx="5172077" cy="1384995"/>
          </a:xfrm>
          <a:prstGeom prst="rect">
            <a:avLst/>
          </a:prstGeom>
          <a:noFill/>
        </p:spPr>
        <p:txBody>
          <a:bodyPr wrap="square" rtlCol="0">
            <a:spAutoFit/>
          </a:bodyPr>
          <a:lstStyle/>
          <a:p>
            <a:pPr marL="342900" indent="-342900">
              <a:buFont typeface="+mj-lt"/>
              <a:buAutoNum type="arabicPeriod" startAt="6"/>
            </a:pPr>
            <a:r>
              <a:rPr lang="en-US" sz="1400" dirty="0"/>
              <a:t>Create an 8 inch vertical line</a:t>
            </a:r>
          </a:p>
          <a:p>
            <a:pPr marL="342900" indent="-342900">
              <a:buFont typeface="+mj-lt"/>
              <a:buAutoNum type="arabicPeriod" startAt="6"/>
            </a:pPr>
            <a:r>
              <a:rPr lang="en-US" sz="1400" dirty="0"/>
              <a:t>Apply a coincident constraint to the midpoint of the vertical line and the right point of the far right projected line</a:t>
            </a:r>
            <a:br>
              <a:rPr lang="en-US" sz="1400" dirty="0"/>
            </a:br>
            <a:br>
              <a:rPr lang="en-US" sz="1400" dirty="0"/>
            </a:br>
            <a:endParaRPr lang="en-US" sz="1400" dirty="0"/>
          </a:p>
          <a:p>
            <a:pPr marL="342900" indent="-342900">
              <a:buFont typeface="+mj-lt"/>
              <a:buAutoNum type="arabicPeriod" startAt="6"/>
            </a:pPr>
            <a:r>
              <a:rPr lang="en-US" sz="1400" dirty="0"/>
              <a:t>Create the rest of the closed profile shown below</a:t>
            </a:r>
            <a:endParaRPr lang="en-US" dirty="0"/>
          </a:p>
        </p:txBody>
      </p:sp>
      <p:pic>
        <p:nvPicPr>
          <p:cNvPr id="4" name="Picture 3">
            <a:extLst>
              <a:ext uri="{FF2B5EF4-FFF2-40B4-BE49-F238E27FC236}">
                <a16:creationId xmlns:a16="http://schemas.microsoft.com/office/drawing/2014/main" id="{E76DF3E3-B922-406C-BAA5-E784A4B404E9}"/>
              </a:ext>
            </a:extLst>
          </p:cNvPr>
          <p:cNvPicPr>
            <a:picLocks noChangeAspect="1"/>
          </p:cNvPicPr>
          <p:nvPr/>
        </p:nvPicPr>
        <p:blipFill>
          <a:blip r:embed="rId4"/>
          <a:stretch>
            <a:fillRect/>
          </a:stretch>
        </p:blipFill>
        <p:spPr>
          <a:xfrm>
            <a:off x="5857875" y="2566227"/>
            <a:ext cx="2566987" cy="1615490"/>
          </a:xfrm>
          <a:prstGeom prst="rect">
            <a:avLst/>
          </a:prstGeom>
        </p:spPr>
      </p:pic>
    </p:spTree>
    <p:extLst>
      <p:ext uri="{BB962C8B-B14F-4D97-AF65-F5344CB8AC3E}">
        <p14:creationId xmlns:p14="http://schemas.microsoft.com/office/powerpoint/2010/main" val="174179303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Create Multiple Bodies</a:t>
            </a:r>
          </a:p>
        </p:txBody>
      </p:sp>
      <p:sp>
        <p:nvSpPr>
          <p:cNvPr id="3" name="Content Placeholder 2"/>
          <p:cNvSpPr>
            <a:spLocks noGrp="1"/>
          </p:cNvSpPr>
          <p:nvPr>
            <p:ph idx="1"/>
          </p:nvPr>
        </p:nvSpPr>
        <p:spPr/>
        <p:txBody>
          <a:bodyPr/>
          <a:lstStyle/>
          <a:p>
            <a:r>
              <a:rPr lang="en-US" dirty="0"/>
              <a:t>Exercise Four: Revolve Cut a Contour</a:t>
            </a:r>
          </a:p>
          <a:p>
            <a:pPr marL="0" indent="0">
              <a:buNone/>
            </a:pPr>
            <a:r>
              <a:rPr lang="en-US" sz="1400" dirty="0"/>
              <a:t>Create a revolve cut for the contour.</a:t>
            </a:r>
          </a:p>
          <a:p>
            <a:pPr marL="0" indent="0">
              <a:buNone/>
            </a:pPr>
            <a:endParaRPr lang="en-US" sz="1400" dirty="0"/>
          </a:p>
          <a:p>
            <a:pPr marL="0" indent="0">
              <a:buNone/>
            </a:pPr>
            <a:endParaRPr lang="en-US" sz="1400" dirty="0"/>
          </a:p>
        </p:txBody>
      </p:sp>
      <p:pic>
        <p:nvPicPr>
          <p:cNvPr id="4" name="Picture 3">
            <a:extLst>
              <a:ext uri="{FF2B5EF4-FFF2-40B4-BE49-F238E27FC236}">
                <a16:creationId xmlns:a16="http://schemas.microsoft.com/office/drawing/2014/main" id="{3E130003-B348-4A75-9D20-820558CA935F}"/>
              </a:ext>
            </a:extLst>
          </p:cNvPr>
          <p:cNvPicPr>
            <a:picLocks noChangeAspect="1"/>
          </p:cNvPicPr>
          <p:nvPr/>
        </p:nvPicPr>
        <p:blipFill>
          <a:blip r:embed="rId3"/>
          <a:stretch>
            <a:fillRect/>
          </a:stretch>
        </p:blipFill>
        <p:spPr>
          <a:xfrm>
            <a:off x="1262062" y="3292755"/>
            <a:ext cx="6562726" cy="2895320"/>
          </a:xfrm>
          <a:prstGeom prst="rect">
            <a:avLst/>
          </a:prstGeom>
        </p:spPr>
      </p:pic>
      <p:sp>
        <p:nvSpPr>
          <p:cNvPr id="6" name="TextBox 5">
            <a:extLst>
              <a:ext uri="{FF2B5EF4-FFF2-40B4-BE49-F238E27FC236}">
                <a16:creationId xmlns:a16="http://schemas.microsoft.com/office/drawing/2014/main" id="{21123955-923F-4664-8D58-54A10CC51EB1}"/>
              </a:ext>
            </a:extLst>
          </p:cNvPr>
          <p:cNvSpPr txBox="1"/>
          <p:nvPr/>
        </p:nvSpPr>
        <p:spPr>
          <a:xfrm>
            <a:off x="538162" y="2456012"/>
            <a:ext cx="7983538" cy="738664"/>
          </a:xfrm>
          <a:prstGeom prst="rect">
            <a:avLst/>
          </a:prstGeom>
          <a:noFill/>
        </p:spPr>
        <p:txBody>
          <a:bodyPr wrap="square" rtlCol="0">
            <a:spAutoFit/>
          </a:bodyPr>
          <a:lstStyle/>
          <a:p>
            <a:pPr marL="342900" indent="-342900">
              <a:buFont typeface="+mj-lt"/>
              <a:buAutoNum type="arabicPeriod" startAt="9"/>
            </a:pPr>
            <a:r>
              <a:rPr lang="en-US" sz="1400" dirty="0"/>
              <a:t>Do a revolve cut of the profile about the Z axis</a:t>
            </a:r>
          </a:p>
          <a:p>
            <a:endParaRPr lang="en-US" sz="1400" dirty="0"/>
          </a:p>
          <a:p>
            <a:r>
              <a:rPr lang="en-US" sz="1400" dirty="0"/>
              <a:t>Note: turning off the other bodies and components is optional for a better visual </a:t>
            </a:r>
            <a:endParaRPr lang="en-US" dirty="0"/>
          </a:p>
        </p:txBody>
      </p:sp>
    </p:spTree>
    <p:extLst>
      <p:ext uri="{BB962C8B-B14F-4D97-AF65-F5344CB8AC3E}">
        <p14:creationId xmlns:p14="http://schemas.microsoft.com/office/powerpoint/2010/main" val="362768058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Create Multiple Bodies</a:t>
            </a:r>
          </a:p>
        </p:txBody>
      </p:sp>
      <p:sp>
        <p:nvSpPr>
          <p:cNvPr id="3" name="Content Placeholder 2"/>
          <p:cNvSpPr>
            <a:spLocks noGrp="1"/>
          </p:cNvSpPr>
          <p:nvPr>
            <p:ph idx="1"/>
          </p:nvPr>
        </p:nvSpPr>
        <p:spPr/>
        <p:txBody>
          <a:bodyPr/>
          <a:lstStyle/>
          <a:p>
            <a:r>
              <a:rPr lang="en-US" dirty="0"/>
              <a:t>Exercise Five: Fillet the Contour</a:t>
            </a:r>
          </a:p>
          <a:p>
            <a:pPr marL="0" indent="0">
              <a:buNone/>
            </a:pPr>
            <a:r>
              <a:rPr lang="en-US" sz="1400" dirty="0"/>
              <a:t>Fillet the top edge of the contour.</a:t>
            </a:r>
          </a:p>
          <a:p>
            <a:pPr marL="0" indent="0">
              <a:buNone/>
            </a:pPr>
            <a:endParaRPr lang="en-US" sz="1400" dirty="0"/>
          </a:p>
          <a:p>
            <a:pPr marL="0" indent="0">
              <a:buNone/>
            </a:pPr>
            <a:endParaRPr lang="en-US" sz="1400" dirty="0"/>
          </a:p>
        </p:txBody>
      </p:sp>
      <p:pic>
        <p:nvPicPr>
          <p:cNvPr id="5" name="Picture 4">
            <a:extLst>
              <a:ext uri="{FF2B5EF4-FFF2-40B4-BE49-F238E27FC236}">
                <a16:creationId xmlns:a16="http://schemas.microsoft.com/office/drawing/2014/main" id="{174E1847-BBD4-454F-B178-9031134C1E34}"/>
              </a:ext>
            </a:extLst>
          </p:cNvPr>
          <p:cNvPicPr>
            <a:picLocks noChangeAspect="1"/>
          </p:cNvPicPr>
          <p:nvPr/>
        </p:nvPicPr>
        <p:blipFill>
          <a:blip r:embed="rId3"/>
          <a:stretch>
            <a:fillRect/>
          </a:stretch>
        </p:blipFill>
        <p:spPr>
          <a:xfrm>
            <a:off x="335141" y="3561060"/>
            <a:ext cx="8389580" cy="2426176"/>
          </a:xfrm>
          <a:prstGeom prst="rect">
            <a:avLst/>
          </a:prstGeom>
        </p:spPr>
      </p:pic>
      <p:sp>
        <p:nvSpPr>
          <p:cNvPr id="6" name="TextBox 5">
            <a:extLst>
              <a:ext uri="{FF2B5EF4-FFF2-40B4-BE49-F238E27FC236}">
                <a16:creationId xmlns:a16="http://schemas.microsoft.com/office/drawing/2014/main" id="{887C448F-B99D-4E70-9EAB-FC954DDB26D0}"/>
              </a:ext>
            </a:extLst>
          </p:cNvPr>
          <p:cNvSpPr txBox="1"/>
          <p:nvPr/>
        </p:nvSpPr>
        <p:spPr>
          <a:xfrm>
            <a:off x="551655" y="2547391"/>
            <a:ext cx="7983538" cy="307777"/>
          </a:xfrm>
          <a:prstGeom prst="rect">
            <a:avLst/>
          </a:prstGeom>
          <a:noFill/>
        </p:spPr>
        <p:txBody>
          <a:bodyPr wrap="square" rtlCol="0">
            <a:spAutoFit/>
          </a:bodyPr>
          <a:lstStyle/>
          <a:p>
            <a:pPr marL="342900" indent="-342900">
              <a:buFont typeface="+mj-lt"/>
              <a:buAutoNum type="arabicPeriod"/>
            </a:pPr>
            <a:r>
              <a:rPr lang="en-US" sz="1400" dirty="0"/>
              <a:t>Add a 4 inch fillet to the top edge of the fuselage</a:t>
            </a:r>
            <a:endParaRPr lang="en-US" dirty="0"/>
          </a:p>
        </p:txBody>
      </p:sp>
    </p:spTree>
    <p:extLst>
      <p:ext uri="{BB962C8B-B14F-4D97-AF65-F5344CB8AC3E}">
        <p14:creationId xmlns:p14="http://schemas.microsoft.com/office/powerpoint/2010/main" val="198211242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RevisedFinalPag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2467" name="Rectangle 3"/>
          <p:cNvSpPr>
            <a:spLocks noChangeArrowheads="1"/>
          </p:cNvSpPr>
          <p:nvPr/>
        </p:nvSpPr>
        <p:spPr bwMode="auto">
          <a:xfrm>
            <a:off x="466725" y="2890838"/>
            <a:ext cx="8343900" cy="461962"/>
          </a:xfrm>
          <a:prstGeom prst="rect">
            <a:avLst/>
          </a:prstGeom>
          <a:noFill/>
          <a:ln w="9525">
            <a:noFill/>
            <a:miter lim="800000"/>
            <a:headEnd/>
            <a:tailEnd/>
          </a:ln>
        </p:spPr>
        <p:txBody>
          <a:bodyPr/>
          <a:lstStyle/>
          <a:p>
            <a:r>
              <a:rPr lang="en-US" sz="2100" dirty="0">
                <a:solidFill>
                  <a:srgbClr val="C6A338"/>
                </a:solidFill>
              </a:rPr>
              <a:t>Fusion 360 Session Two: Constraints, Bodies and Components</a:t>
            </a:r>
          </a:p>
        </p:txBody>
      </p:sp>
      <p:sp>
        <p:nvSpPr>
          <p:cNvPr id="62468" name="Rectangle 4"/>
          <p:cNvSpPr>
            <a:spLocks noChangeArrowheads="1"/>
          </p:cNvSpPr>
          <p:nvPr/>
        </p:nvSpPr>
        <p:spPr bwMode="auto">
          <a:xfrm>
            <a:off x="457200" y="3267075"/>
            <a:ext cx="8380413" cy="431800"/>
          </a:xfrm>
          <a:prstGeom prst="rect">
            <a:avLst/>
          </a:prstGeom>
          <a:noFill/>
          <a:ln w="9525">
            <a:noFill/>
            <a:miter lim="800000"/>
            <a:headEnd/>
            <a:tailEnd/>
          </a:ln>
        </p:spPr>
        <p:txBody>
          <a:bodyPr/>
          <a:lstStyle/>
          <a:p>
            <a:pPr>
              <a:lnSpc>
                <a:spcPct val="110000"/>
              </a:lnSpc>
              <a:spcBef>
                <a:spcPct val="20000"/>
              </a:spcBef>
              <a:buClr>
                <a:srgbClr val="C6A338"/>
              </a:buClr>
              <a:buSzPct val="90000"/>
              <a:buFont typeface="Wingdings" charset="2"/>
              <a:buNone/>
            </a:pPr>
            <a:r>
              <a:rPr lang="en-US" sz="1600" dirty="0">
                <a:solidFill>
                  <a:srgbClr val="004574"/>
                </a:solidFill>
              </a:rPr>
              <a:t>Presenter: Thayne Wickam Q &amp; A: Harpreet Waraich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344" y="6378956"/>
            <a:ext cx="1069848" cy="47575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7153275" y="6387361"/>
            <a:ext cx="1603375" cy="45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Create Multiple Bodies</a:t>
            </a:r>
          </a:p>
        </p:txBody>
      </p:sp>
      <p:sp>
        <p:nvSpPr>
          <p:cNvPr id="3" name="Content Placeholder 2"/>
          <p:cNvSpPr>
            <a:spLocks noGrp="1"/>
          </p:cNvSpPr>
          <p:nvPr>
            <p:ph idx="1"/>
          </p:nvPr>
        </p:nvSpPr>
        <p:spPr/>
        <p:txBody>
          <a:bodyPr/>
          <a:lstStyle/>
          <a:p>
            <a:r>
              <a:rPr lang="en-US" dirty="0"/>
              <a:t>Exercise Six: Shell the Fuselage</a:t>
            </a:r>
          </a:p>
          <a:p>
            <a:pPr marL="0" indent="0">
              <a:buNone/>
            </a:pPr>
            <a:r>
              <a:rPr lang="en-US" sz="1400" dirty="0"/>
              <a:t>Create a shell and remove the bottom face of the fuselage.</a:t>
            </a:r>
          </a:p>
          <a:p>
            <a:pPr marL="0" indent="0">
              <a:buNone/>
            </a:pPr>
            <a:endParaRPr lang="en-US" sz="1400" dirty="0"/>
          </a:p>
          <a:p>
            <a:pPr marL="0" indent="0">
              <a:buNone/>
            </a:pPr>
            <a:endParaRPr lang="en-US" sz="1400" dirty="0"/>
          </a:p>
        </p:txBody>
      </p:sp>
      <p:pic>
        <p:nvPicPr>
          <p:cNvPr id="4" name="Picture 3">
            <a:extLst>
              <a:ext uri="{FF2B5EF4-FFF2-40B4-BE49-F238E27FC236}">
                <a16:creationId xmlns:a16="http://schemas.microsoft.com/office/drawing/2014/main" id="{0BFA0164-E175-41F1-922F-B6910D459DDA}"/>
              </a:ext>
            </a:extLst>
          </p:cNvPr>
          <p:cNvPicPr>
            <a:picLocks noChangeAspect="1"/>
          </p:cNvPicPr>
          <p:nvPr/>
        </p:nvPicPr>
        <p:blipFill>
          <a:blip r:embed="rId3"/>
          <a:stretch>
            <a:fillRect/>
          </a:stretch>
        </p:blipFill>
        <p:spPr>
          <a:xfrm>
            <a:off x="577055" y="4249310"/>
            <a:ext cx="8043069" cy="1938765"/>
          </a:xfrm>
          <a:prstGeom prst="rect">
            <a:avLst/>
          </a:prstGeom>
        </p:spPr>
      </p:pic>
      <p:sp>
        <p:nvSpPr>
          <p:cNvPr id="5" name="TextBox 4">
            <a:extLst>
              <a:ext uri="{FF2B5EF4-FFF2-40B4-BE49-F238E27FC236}">
                <a16:creationId xmlns:a16="http://schemas.microsoft.com/office/drawing/2014/main" id="{420B84ED-128E-4BB5-92CA-79E68A5B48DD}"/>
              </a:ext>
            </a:extLst>
          </p:cNvPr>
          <p:cNvSpPr txBox="1"/>
          <p:nvPr/>
        </p:nvSpPr>
        <p:spPr>
          <a:xfrm>
            <a:off x="538162" y="2637615"/>
            <a:ext cx="7983538" cy="738664"/>
          </a:xfrm>
          <a:prstGeom prst="rect">
            <a:avLst/>
          </a:prstGeom>
          <a:noFill/>
        </p:spPr>
        <p:txBody>
          <a:bodyPr wrap="square" rtlCol="0">
            <a:spAutoFit/>
          </a:bodyPr>
          <a:lstStyle/>
          <a:p>
            <a:pPr marL="342900" indent="-342900">
              <a:buFont typeface="+mj-lt"/>
              <a:buAutoNum type="arabicPeriod"/>
            </a:pPr>
            <a:r>
              <a:rPr lang="en-US" sz="1400" dirty="0"/>
              <a:t>Turn off all bodies except for the fuselage</a:t>
            </a:r>
          </a:p>
          <a:p>
            <a:pPr marL="342900" indent="-342900">
              <a:buFont typeface="+mj-lt"/>
              <a:buAutoNum type="arabicPeriod"/>
            </a:pPr>
            <a:r>
              <a:rPr lang="en-US" sz="1400" dirty="0"/>
              <a:t>Rotate the view and shell the fuselage to a thickness of .75 inches</a:t>
            </a:r>
          </a:p>
          <a:p>
            <a:pPr marL="342900" indent="-342900">
              <a:buFont typeface="+mj-lt"/>
              <a:buAutoNum type="arabicPeriod"/>
            </a:pPr>
            <a:r>
              <a:rPr lang="en-US" sz="1400" dirty="0"/>
              <a:t>Removing the bottom face</a:t>
            </a:r>
            <a:endParaRPr lang="en-US" dirty="0"/>
          </a:p>
        </p:txBody>
      </p:sp>
    </p:spTree>
    <p:extLst>
      <p:ext uri="{BB962C8B-B14F-4D97-AF65-F5344CB8AC3E}">
        <p14:creationId xmlns:p14="http://schemas.microsoft.com/office/powerpoint/2010/main" val="252695325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Create Multiple Bodies</a:t>
            </a:r>
          </a:p>
        </p:txBody>
      </p:sp>
      <p:sp>
        <p:nvSpPr>
          <p:cNvPr id="3" name="Content Placeholder 2"/>
          <p:cNvSpPr>
            <a:spLocks noGrp="1"/>
          </p:cNvSpPr>
          <p:nvPr>
            <p:ph idx="1"/>
          </p:nvPr>
        </p:nvSpPr>
        <p:spPr/>
        <p:txBody>
          <a:bodyPr/>
          <a:lstStyle/>
          <a:p>
            <a:r>
              <a:rPr lang="en-US" dirty="0"/>
              <a:t>Exercise Seven: Create the Cockpit Opening</a:t>
            </a:r>
          </a:p>
          <a:p>
            <a:pPr marL="0" indent="0">
              <a:buNone/>
            </a:pPr>
            <a:r>
              <a:rPr lang="en-US" sz="1400" dirty="0"/>
              <a:t>Create an offset plane for .</a:t>
            </a:r>
          </a:p>
          <a:p>
            <a:pPr marL="0" indent="0">
              <a:buNone/>
            </a:pPr>
            <a:endParaRPr lang="en-US" sz="1400" dirty="0"/>
          </a:p>
          <a:p>
            <a:pPr marL="0" indent="0">
              <a:buNone/>
            </a:pPr>
            <a:endParaRPr lang="en-US" sz="1400" dirty="0"/>
          </a:p>
        </p:txBody>
      </p:sp>
      <p:pic>
        <p:nvPicPr>
          <p:cNvPr id="5" name="Picture 4">
            <a:extLst>
              <a:ext uri="{FF2B5EF4-FFF2-40B4-BE49-F238E27FC236}">
                <a16:creationId xmlns:a16="http://schemas.microsoft.com/office/drawing/2014/main" id="{4658C634-358A-4ECE-8E67-F662A6893697}"/>
              </a:ext>
            </a:extLst>
          </p:cNvPr>
          <p:cNvPicPr>
            <a:picLocks noChangeAspect="1"/>
          </p:cNvPicPr>
          <p:nvPr/>
        </p:nvPicPr>
        <p:blipFill>
          <a:blip r:embed="rId3"/>
          <a:stretch>
            <a:fillRect/>
          </a:stretch>
        </p:blipFill>
        <p:spPr>
          <a:xfrm>
            <a:off x="495300" y="3796778"/>
            <a:ext cx="8124825" cy="1772826"/>
          </a:xfrm>
          <a:prstGeom prst="rect">
            <a:avLst/>
          </a:prstGeom>
        </p:spPr>
      </p:pic>
      <p:sp>
        <p:nvSpPr>
          <p:cNvPr id="6" name="TextBox 5">
            <a:extLst>
              <a:ext uri="{FF2B5EF4-FFF2-40B4-BE49-F238E27FC236}">
                <a16:creationId xmlns:a16="http://schemas.microsoft.com/office/drawing/2014/main" id="{594E8906-6EED-4035-A6B2-52EA1A319E01}"/>
              </a:ext>
            </a:extLst>
          </p:cNvPr>
          <p:cNvSpPr txBox="1"/>
          <p:nvPr/>
        </p:nvSpPr>
        <p:spPr>
          <a:xfrm>
            <a:off x="551655" y="2524161"/>
            <a:ext cx="7983538" cy="307777"/>
          </a:xfrm>
          <a:prstGeom prst="rect">
            <a:avLst/>
          </a:prstGeom>
          <a:noFill/>
        </p:spPr>
        <p:txBody>
          <a:bodyPr wrap="square" rtlCol="0">
            <a:spAutoFit/>
          </a:bodyPr>
          <a:lstStyle/>
          <a:p>
            <a:pPr marL="342900" indent="-342900">
              <a:buFont typeface="+mj-lt"/>
              <a:buAutoNum type="arabicPeriod"/>
            </a:pPr>
            <a:r>
              <a:rPr lang="en-US" sz="1400" dirty="0"/>
              <a:t>Create a new offset plane 15 inches from the XZ plane</a:t>
            </a:r>
            <a:endParaRPr lang="en-US" dirty="0"/>
          </a:p>
        </p:txBody>
      </p:sp>
    </p:spTree>
    <p:extLst>
      <p:ext uri="{BB962C8B-B14F-4D97-AF65-F5344CB8AC3E}">
        <p14:creationId xmlns:p14="http://schemas.microsoft.com/office/powerpoint/2010/main" val="355086199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Create Multiple Bodies</a:t>
            </a:r>
          </a:p>
        </p:txBody>
      </p:sp>
      <p:sp>
        <p:nvSpPr>
          <p:cNvPr id="3" name="Content Placeholder 2"/>
          <p:cNvSpPr>
            <a:spLocks noGrp="1"/>
          </p:cNvSpPr>
          <p:nvPr>
            <p:ph idx="1"/>
          </p:nvPr>
        </p:nvSpPr>
        <p:spPr/>
        <p:txBody>
          <a:bodyPr/>
          <a:lstStyle/>
          <a:p>
            <a:r>
              <a:rPr lang="en-US" dirty="0"/>
              <a:t>Exercise Seven: Create the Cockpit Opening</a:t>
            </a:r>
          </a:p>
          <a:p>
            <a:pPr marL="0" indent="0">
              <a:buNone/>
            </a:pPr>
            <a:r>
              <a:rPr lang="en-US" sz="1400" dirty="0"/>
              <a:t>Create a sketch for cockpit opening.</a:t>
            </a:r>
          </a:p>
          <a:p>
            <a:pPr marL="0" indent="0">
              <a:buNone/>
            </a:pPr>
            <a:endParaRPr lang="en-US" sz="1400" dirty="0"/>
          </a:p>
          <a:p>
            <a:pPr marL="0" indent="0">
              <a:buNone/>
            </a:pPr>
            <a:endParaRPr lang="en-US" sz="1400" dirty="0"/>
          </a:p>
        </p:txBody>
      </p:sp>
      <p:pic>
        <p:nvPicPr>
          <p:cNvPr id="4" name="Picture 3">
            <a:extLst>
              <a:ext uri="{FF2B5EF4-FFF2-40B4-BE49-F238E27FC236}">
                <a16:creationId xmlns:a16="http://schemas.microsoft.com/office/drawing/2014/main" id="{BED2CB6E-C164-47A4-93F8-16C697970730}"/>
              </a:ext>
            </a:extLst>
          </p:cNvPr>
          <p:cNvPicPr>
            <a:picLocks noChangeAspect="1"/>
          </p:cNvPicPr>
          <p:nvPr/>
        </p:nvPicPr>
        <p:blipFill>
          <a:blip r:embed="rId3"/>
          <a:stretch>
            <a:fillRect/>
          </a:stretch>
        </p:blipFill>
        <p:spPr>
          <a:xfrm>
            <a:off x="3053556" y="3111500"/>
            <a:ext cx="2952750" cy="3076575"/>
          </a:xfrm>
          <a:prstGeom prst="rect">
            <a:avLst/>
          </a:prstGeom>
        </p:spPr>
      </p:pic>
      <p:sp>
        <p:nvSpPr>
          <p:cNvPr id="5" name="TextBox 4">
            <a:extLst>
              <a:ext uri="{FF2B5EF4-FFF2-40B4-BE49-F238E27FC236}">
                <a16:creationId xmlns:a16="http://schemas.microsoft.com/office/drawing/2014/main" id="{E95235D7-F1A2-4E8B-A35C-5A60F8605E73}"/>
              </a:ext>
            </a:extLst>
          </p:cNvPr>
          <p:cNvSpPr txBox="1"/>
          <p:nvPr/>
        </p:nvSpPr>
        <p:spPr>
          <a:xfrm>
            <a:off x="551656" y="2568674"/>
            <a:ext cx="7983538" cy="307777"/>
          </a:xfrm>
          <a:prstGeom prst="rect">
            <a:avLst/>
          </a:prstGeom>
          <a:noFill/>
        </p:spPr>
        <p:txBody>
          <a:bodyPr wrap="square" rtlCol="0">
            <a:spAutoFit/>
          </a:bodyPr>
          <a:lstStyle/>
          <a:p>
            <a:pPr marL="342900" indent="-342900">
              <a:buFont typeface="+mj-lt"/>
              <a:buAutoNum type="arabicPeriod" startAt="2"/>
            </a:pPr>
            <a:r>
              <a:rPr lang="en-US" sz="1400" dirty="0"/>
              <a:t>Create a new sketch on the offset plane</a:t>
            </a:r>
            <a:endParaRPr lang="en-US" dirty="0"/>
          </a:p>
        </p:txBody>
      </p:sp>
    </p:spTree>
    <p:extLst>
      <p:ext uri="{BB962C8B-B14F-4D97-AF65-F5344CB8AC3E}">
        <p14:creationId xmlns:p14="http://schemas.microsoft.com/office/powerpoint/2010/main" val="388668506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512763"/>
            <a:ext cx="8126413" cy="739775"/>
          </a:xfrm>
        </p:spPr>
        <p:txBody>
          <a:bodyPr/>
          <a:lstStyle/>
          <a:p>
            <a:pPr lvl="0"/>
            <a:r>
              <a:rPr lang="en-US" dirty="0"/>
              <a:t>Create Multiple Bodies</a:t>
            </a:r>
          </a:p>
        </p:txBody>
      </p:sp>
      <p:sp>
        <p:nvSpPr>
          <p:cNvPr id="3" name="Content Placeholder 2"/>
          <p:cNvSpPr>
            <a:spLocks noGrp="1"/>
          </p:cNvSpPr>
          <p:nvPr>
            <p:ph idx="1"/>
          </p:nvPr>
        </p:nvSpPr>
        <p:spPr/>
        <p:txBody>
          <a:bodyPr/>
          <a:lstStyle/>
          <a:p>
            <a:r>
              <a:rPr lang="en-US" dirty="0"/>
              <a:t>Exercise Seven: Create the Cockpit Opening</a:t>
            </a:r>
          </a:p>
          <a:p>
            <a:pPr marL="0" indent="0">
              <a:buNone/>
            </a:pPr>
            <a:r>
              <a:rPr lang="en-US" sz="1400" dirty="0"/>
              <a:t>Create the profile for cockpit opening.</a:t>
            </a:r>
          </a:p>
          <a:p>
            <a:pPr marL="0" indent="0">
              <a:buNone/>
            </a:pPr>
            <a:endParaRPr lang="en-US" sz="1400" dirty="0"/>
          </a:p>
          <a:p>
            <a:pPr marL="0" indent="0">
              <a:buNone/>
            </a:pPr>
            <a:endParaRPr lang="en-US" sz="1400" dirty="0"/>
          </a:p>
        </p:txBody>
      </p:sp>
      <p:pic>
        <p:nvPicPr>
          <p:cNvPr id="5" name="Picture 4">
            <a:extLst>
              <a:ext uri="{FF2B5EF4-FFF2-40B4-BE49-F238E27FC236}">
                <a16:creationId xmlns:a16="http://schemas.microsoft.com/office/drawing/2014/main" id="{82EC7E84-78A6-4E36-AC1C-77FBFC411EBE}"/>
              </a:ext>
            </a:extLst>
          </p:cNvPr>
          <p:cNvPicPr>
            <a:picLocks noChangeAspect="1"/>
          </p:cNvPicPr>
          <p:nvPr/>
        </p:nvPicPr>
        <p:blipFill>
          <a:blip r:embed="rId3"/>
          <a:stretch>
            <a:fillRect/>
          </a:stretch>
        </p:blipFill>
        <p:spPr>
          <a:xfrm>
            <a:off x="4991100" y="2481729"/>
            <a:ext cx="3629025" cy="3819058"/>
          </a:xfrm>
          <a:prstGeom prst="rect">
            <a:avLst/>
          </a:prstGeom>
        </p:spPr>
      </p:pic>
      <p:sp>
        <p:nvSpPr>
          <p:cNvPr id="6" name="TextBox 5">
            <a:extLst>
              <a:ext uri="{FF2B5EF4-FFF2-40B4-BE49-F238E27FC236}">
                <a16:creationId xmlns:a16="http://schemas.microsoft.com/office/drawing/2014/main" id="{F8AA9F9F-053F-4B40-8377-916B3DA61CB2}"/>
              </a:ext>
            </a:extLst>
          </p:cNvPr>
          <p:cNvSpPr txBox="1"/>
          <p:nvPr/>
        </p:nvSpPr>
        <p:spPr>
          <a:xfrm>
            <a:off x="466725" y="2556916"/>
            <a:ext cx="4277519" cy="1815882"/>
          </a:xfrm>
          <a:prstGeom prst="rect">
            <a:avLst/>
          </a:prstGeom>
          <a:noFill/>
        </p:spPr>
        <p:txBody>
          <a:bodyPr wrap="square" rtlCol="0">
            <a:spAutoFit/>
          </a:bodyPr>
          <a:lstStyle/>
          <a:p>
            <a:pPr marL="342900" indent="-342900">
              <a:buFont typeface="+mj-lt"/>
              <a:buAutoNum type="arabicPeriod" startAt="3"/>
            </a:pPr>
            <a:r>
              <a:rPr lang="en-US" sz="1400" dirty="0"/>
              <a:t>Create two 10 inch circles</a:t>
            </a:r>
          </a:p>
          <a:p>
            <a:pPr marL="342900" indent="-342900">
              <a:buFont typeface="+mj-lt"/>
              <a:buAutoNum type="arabicPeriod" startAt="3"/>
            </a:pPr>
            <a:r>
              <a:rPr lang="en-US" sz="1400" dirty="0"/>
              <a:t>Vertically align the center of the circles to the origin center point</a:t>
            </a:r>
          </a:p>
          <a:p>
            <a:pPr marL="342900" indent="-342900">
              <a:buFont typeface="+mj-lt"/>
              <a:buAutoNum type="arabicPeriod" startAt="3"/>
            </a:pPr>
            <a:r>
              <a:rPr lang="en-US" sz="1400" dirty="0"/>
              <a:t>Create tangent lines on each sides of the circle</a:t>
            </a:r>
          </a:p>
          <a:p>
            <a:pPr marL="342900" indent="-342900">
              <a:buFont typeface="+mj-lt"/>
              <a:buAutoNum type="arabicPeriod" startAt="3"/>
            </a:pPr>
            <a:r>
              <a:rPr lang="en-US" sz="1400" dirty="0"/>
              <a:t>Dimension the front circle 4 inches from the center point</a:t>
            </a:r>
          </a:p>
          <a:p>
            <a:pPr marL="342900" indent="-342900">
              <a:buFont typeface="+mj-lt"/>
              <a:buAutoNum type="arabicPeriod" startAt="3"/>
            </a:pPr>
            <a:r>
              <a:rPr lang="en-US" sz="1400" dirty="0"/>
              <a:t>Dimension the both circle’s center points 12 inches apart </a:t>
            </a:r>
            <a:endParaRPr lang="en-US" dirty="0"/>
          </a:p>
        </p:txBody>
      </p:sp>
    </p:spTree>
    <p:extLst>
      <p:ext uri="{BB962C8B-B14F-4D97-AF65-F5344CB8AC3E}">
        <p14:creationId xmlns:p14="http://schemas.microsoft.com/office/powerpoint/2010/main" val="366962665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Create Multiple Bodies</a:t>
            </a:r>
          </a:p>
        </p:txBody>
      </p:sp>
      <p:sp>
        <p:nvSpPr>
          <p:cNvPr id="3" name="Content Placeholder 2"/>
          <p:cNvSpPr>
            <a:spLocks noGrp="1"/>
          </p:cNvSpPr>
          <p:nvPr>
            <p:ph idx="1"/>
          </p:nvPr>
        </p:nvSpPr>
        <p:spPr/>
        <p:txBody>
          <a:bodyPr/>
          <a:lstStyle/>
          <a:p>
            <a:r>
              <a:rPr lang="en-US" dirty="0"/>
              <a:t>Exercise Seven: Create the Cockpit Opening</a:t>
            </a:r>
          </a:p>
          <a:p>
            <a:pPr marL="0" indent="0">
              <a:buNone/>
            </a:pPr>
            <a:r>
              <a:rPr lang="en-US" sz="1400" dirty="0"/>
              <a:t>Cut the opening for the cockpit.</a:t>
            </a:r>
          </a:p>
          <a:p>
            <a:pPr marL="0" indent="0">
              <a:buNone/>
            </a:pPr>
            <a:endParaRPr lang="en-US" sz="1400" dirty="0"/>
          </a:p>
          <a:p>
            <a:pPr marL="0" indent="0">
              <a:buNone/>
            </a:pPr>
            <a:endParaRPr lang="en-US" sz="1400" dirty="0"/>
          </a:p>
        </p:txBody>
      </p:sp>
      <p:pic>
        <p:nvPicPr>
          <p:cNvPr id="4" name="Picture 3">
            <a:extLst>
              <a:ext uri="{FF2B5EF4-FFF2-40B4-BE49-F238E27FC236}">
                <a16:creationId xmlns:a16="http://schemas.microsoft.com/office/drawing/2014/main" id="{8D829BF0-54DF-4817-9455-AE6D36D40AC0}"/>
              </a:ext>
            </a:extLst>
          </p:cNvPr>
          <p:cNvPicPr>
            <a:picLocks noChangeAspect="1"/>
          </p:cNvPicPr>
          <p:nvPr/>
        </p:nvPicPr>
        <p:blipFill>
          <a:blip r:embed="rId3"/>
          <a:stretch>
            <a:fillRect/>
          </a:stretch>
        </p:blipFill>
        <p:spPr>
          <a:xfrm>
            <a:off x="643731" y="3381600"/>
            <a:ext cx="7772400" cy="2435000"/>
          </a:xfrm>
          <a:prstGeom prst="rect">
            <a:avLst/>
          </a:prstGeom>
        </p:spPr>
      </p:pic>
      <p:sp>
        <p:nvSpPr>
          <p:cNvPr id="5" name="TextBox 4">
            <a:extLst>
              <a:ext uri="{FF2B5EF4-FFF2-40B4-BE49-F238E27FC236}">
                <a16:creationId xmlns:a16="http://schemas.microsoft.com/office/drawing/2014/main" id="{88675898-6C0D-4A4E-849E-F1B2378CFB74}"/>
              </a:ext>
            </a:extLst>
          </p:cNvPr>
          <p:cNvSpPr txBox="1"/>
          <p:nvPr/>
        </p:nvSpPr>
        <p:spPr>
          <a:xfrm>
            <a:off x="551656" y="2543387"/>
            <a:ext cx="7983538" cy="307777"/>
          </a:xfrm>
          <a:prstGeom prst="rect">
            <a:avLst/>
          </a:prstGeom>
          <a:noFill/>
        </p:spPr>
        <p:txBody>
          <a:bodyPr wrap="square" rtlCol="0">
            <a:spAutoFit/>
          </a:bodyPr>
          <a:lstStyle/>
          <a:p>
            <a:pPr marL="342900" indent="-342900">
              <a:buFont typeface="+mj-lt"/>
              <a:buAutoNum type="arabicPeriod" startAt="8"/>
            </a:pPr>
            <a:r>
              <a:rPr lang="en-US" sz="1400" dirty="0"/>
              <a:t>Extrude and cut 4 inches into the fuselage</a:t>
            </a:r>
            <a:endParaRPr lang="en-US" dirty="0"/>
          </a:p>
        </p:txBody>
      </p:sp>
    </p:spTree>
    <p:extLst>
      <p:ext uri="{BB962C8B-B14F-4D97-AF65-F5344CB8AC3E}">
        <p14:creationId xmlns:p14="http://schemas.microsoft.com/office/powerpoint/2010/main" val="154569296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Create Multiple Bodies</a:t>
            </a:r>
          </a:p>
        </p:txBody>
      </p:sp>
      <p:sp>
        <p:nvSpPr>
          <p:cNvPr id="3" name="Content Placeholder 2"/>
          <p:cNvSpPr>
            <a:spLocks noGrp="1"/>
          </p:cNvSpPr>
          <p:nvPr>
            <p:ph idx="1"/>
          </p:nvPr>
        </p:nvSpPr>
        <p:spPr/>
        <p:txBody>
          <a:bodyPr/>
          <a:lstStyle/>
          <a:p>
            <a:r>
              <a:rPr lang="en-US" dirty="0"/>
              <a:t>Exercise Eight: Create the Steering Linkage Opening</a:t>
            </a:r>
          </a:p>
          <a:p>
            <a:pPr marL="0" indent="0">
              <a:buNone/>
            </a:pPr>
            <a:r>
              <a:rPr lang="en-US" sz="1400" dirty="0"/>
              <a:t>Create steering cutout opening.</a:t>
            </a:r>
          </a:p>
          <a:p>
            <a:pPr marL="0" indent="0">
              <a:buNone/>
            </a:pPr>
            <a:endParaRPr lang="en-US" sz="1400" dirty="0"/>
          </a:p>
          <a:p>
            <a:pPr marL="0" indent="0">
              <a:buNone/>
            </a:pPr>
            <a:endParaRPr lang="en-US" sz="1400" dirty="0"/>
          </a:p>
        </p:txBody>
      </p:sp>
      <p:pic>
        <p:nvPicPr>
          <p:cNvPr id="5" name="Picture 4">
            <a:extLst>
              <a:ext uri="{FF2B5EF4-FFF2-40B4-BE49-F238E27FC236}">
                <a16:creationId xmlns:a16="http://schemas.microsoft.com/office/drawing/2014/main" id="{282C96F5-ADF1-4E6D-909E-3CC173940284}"/>
              </a:ext>
            </a:extLst>
          </p:cNvPr>
          <p:cNvPicPr>
            <a:picLocks noChangeAspect="1"/>
          </p:cNvPicPr>
          <p:nvPr/>
        </p:nvPicPr>
        <p:blipFill>
          <a:blip r:embed="rId3"/>
          <a:stretch>
            <a:fillRect/>
          </a:stretch>
        </p:blipFill>
        <p:spPr>
          <a:xfrm>
            <a:off x="2549693" y="2873375"/>
            <a:ext cx="3467100" cy="3314700"/>
          </a:xfrm>
          <a:prstGeom prst="rect">
            <a:avLst/>
          </a:prstGeom>
        </p:spPr>
      </p:pic>
      <p:sp>
        <p:nvSpPr>
          <p:cNvPr id="6" name="TextBox 5">
            <a:extLst>
              <a:ext uri="{FF2B5EF4-FFF2-40B4-BE49-F238E27FC236}">
                <a16:creationId xmlns:a16="http://schemas.microsoft.com/office/drawing/2014/main" id="{DF79212E-54F8-45FE-8153-B17111CFFD4D}"/>
              </a:ext>
            </a:extLst>
          </p:cNvPr>
          <p:cNvSpPr txBox="1"/>
          <p:nvPr/>
        </p:nvSpPr>
        <p:spPr>
          <a:xfrm>
            <a:off x="551656" y="2543387"/>
            <a:ext cx="7983538" cy="307777"/>
          </a:xfrm>
          <a:prstGeom prst="rect">
            <a:avLst/>
          </a:prstGeom>
          <a:noFill/>
        </p:spPr>
        <p:txBody>
          <a:bodyPr wrap="square" rtlCol="0">
            <a:spAutoFit/>
          </a:bodyPr>
          <a:lstStyle/>
          <a:p>
            <a:pPr marL="342900" indent="-342900">
              <a:buFont typeface="+mj-lt"/>
              <a:buAutoNum type="arabicPeriod"/>
            </a:pPr>
            <a:r>
              <a:rPr lang="en-US" sz="1400" dirty="0"/>
              <a:t>Create a new sketch on the YZ origin plane</a:t>
            </a:r>
            <a:endParaRPr lang="en-US" dirty="0"/>
          </a:p>
        </p:txBody>
      </p:sp>
    </p:spTree>
    <p:extLst>
      <p:ext uri="{BB962C8B-B14F-4D97-AF65-F5344CB8AC3E}">
        <p14:creationId xmlns:p14="http://schemas.microsoft.com/office/powerpoint/2010/main" val="372026060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Create Multiple Bodies</a:t>
            </a:r>
          </a:p>
        </p:txBody>
      </p:sp>
      <p:sp>
        <p:nvSpPr>
          <p:cNvPr id="3" name="Content Placeholder 2"/>
          <p:cNvSpPr>
            <a:spLocks noGrp="1"/>
          </p:cNvSpPr>
          <p:nvPr>
            <p:ph idx="1"/>
          </p:nvPr>
        </p:nvSpPr>
        <p:spPr/>
        <p:txBody>
          <a:bodyPr/>
          <a:lstStyle/>
          <a:p>
            <a:r>
              <a:rPr lang="en-US" dirty="0"/>
              <a:t>Exercise Eight: Create the Steering Linkage Opening</a:t>
            </a:r>
          </a:p>
          <a:p>
            <a:pPr marL="0" indent="0">
              <a:buNone/>
            </a:pPr>
            <a:r>
              <a:rPr lang="en-US" sz="1400" dirty="0"/>
              <a:t>Create the cutout profile.</a:t>
            </a:r>
          </a:p>
          <a:p>
            <a:pPr marL="0" indent="0">
              <a:buNone/>
            </a:pPr>
            <a:endParaRPr lang="en-US" sz="1400" dirty="0"/>
          </a:p>
          <a:p>
            <a:pPr marL="0" indent="0">
              <a:buNone/>
            </a:pPr>
            <a:endParaRPr lang="en-US" sz="1400" dirty="0"/>
          </a:p>
        </p:txBody>
      </p:sp>
      <p:pic>
        <p:nvPicPr>
          <p:cNvPr id="4" name="Picture 3">
            <a:extLst>
              <a:ext uri="{FF2B5EF4-FFF2-40B4-BE49-F238E27FC236}">
                <a16:creationId xmlns:a16="http://schemas.microsoft.com/office/drawing/2014/main" id="{A12839A0-A24A-4B9A-B8AB-FD95FB5702AF}"/>
              </a:ext>
            </a:extLst>
          </p:cNvPr>
          <p:cNvPicPr>
            <a:picLocks noChangeAspect="1"/>
          </p:cNvPicPr>
          <p:nvPr/>
        </p:nvPicPr>
        <p:blipFill>
          <a:blip r:embed="rId3"/>
          <a:stretch>
            <a:fillRect/>
          </a:stretch>
        </p:blipFill>
        <p:spPr>
          <a:xfrm>
            <a:off x="685298" y="4004099"/>
            <a:ext cx="7716253" cy="2183976"/>
          </a:xfrm>
          <a:prstGeom prst="rect">
            <a:avLst/>
          </a:prstGeom>
        </p:spPr>
      </p:pic>
      <p:sp>
        <p:nvSpPr>
          <p:cNvPr id="5" name="TextBox 4">
            <a:extLst>
              <a:ext uri="{FF2B5EF4-FFF2-40B4-BE49-F238E27FC236}">
                <a16:creationId xmlns:a16="http://schemas.microsoft.com/office/drawing/2014/main" id="{14B91841-93E6-4A4F-9449-003071D30C8A}"/>
              </a:ext>
            </a:extLst>
          </p:cNvPr>
          <p:cNvSpPr txBox="1"/>
          <p:nvPr/>
        </p:nvSpPr>
        <p:spPr>
          <a:xfrm>
            <a:off x="551656" y="2543387"/>
            <a:ext cx="7983538" cy="954107"/>
          </a:xfrm>
          <a:prstGeom prst="rect">
            <a:avLst/>
          </a:prstGeom>
          <a:noFill/>
        </p:spPr>
        <p:txBody>
          <a:bodyPr wrap="square" rtlCol="0">
            <a:spAutoFit/>
          </a:bodyPr>
          <a:lstStyle/>
          <a:p>
            <a:pPr marL="342900" indent="-342900">
              <a:buFont typeface="+mj-lt"/>
              <a:buAutoNum type="arabicPeriod" startAt="2"/>
            </a:pPr>
            <a:r>
              <a:rPr lang="en-US" sz="1400" dirty="0"/>
              <a:t>Create a new sketch on the YZ origin plane</a:t>
            </a:r>
          </a:p>
          <a:p>
            <a:pPr marL="342900" indent="-342900">
              <a:buFont typeface="+mj-lt"/>
              <a:buAutoNum type="arabicPeriod" startAt="2"/>
            </a:pPr>
            <a:r>
              <a:rPr lang="en-US" sz="1400" dirty="0"/>
              <a:t>Activate the slice graphics in the sketch pallet</a:t>
            </a:r>
          </a:p>
          <a:p>
            <a:pPr marL="342900" indent="-342900">
              <a:buFont typeface="+mj-lt"/>
              <a:buAutoNum type="arabicPeriod" startAt="2"/>
            </a:pPr>
            <a:r>
              <a:rPr lang="en-US" sz="1400" dirty="0"/>
              <a:t>Create a 10 X 3 inch rectangle at the front of the fuselage</a:t>
            </a:r>
          </a:p>
          <a:p>
            <a:pPr marL="342900" indent="-342900">
              <a:buFont typeface="+mj-lt"/>
              <a:buAutoNum type="arabicPeriod" startAt="2"/>
            </a:pPr>
            <a:r>
              <a:rPr lang="en-US" sz="1400" dirty="0"/>
              <a:t>Constraint the middle of the rectangle to the midpoint of the base of the steering linkage</a:t>
            </a:r>
            <a:endParaRPr lang="en-US" dirty="0"/>
          </a:p>
        </p:txBody>
      </p:sp>
    </p:spTree>
    <p:extLst>
      <p:ext uri="{BB962C8B-B14F-4D97-AF65-F5344CB8AC3E}">
        <p14:creationId xmlns:p14="http://schemas.microsoft.com/office/powerpoint/2010/main" val="203026717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Create Multiple Bodies</a:t>
            </a:r>
          </a:p>
        </p:txBody>
      </p:sp>
      <p:sp>
        <p:nvSpPr>
          <p:cNvPr id="3" name="Content Placeholder 2"/>
          <p:cNvSpPr>
            <a:spLocks noGrp="1"/>
          </p:cNvSpPr>
          <p:nvPr>
            <p:ph idx="1"/>
          </p:nvPr>
        </p:nvSpPr>
        <p:spPr/>
        <p:txBody>
          <a:bodyPr/>
          <a:lstStyle/>
          <a:p>
            <a:r>
              <a:rPr lang="en-US" dirty="0"/>
              <a:t>Exercise Eight: Create the Steering Linkage Opening</a:t>
            </a:r>
          </a:p>
          <a:p>
            <a:pPr marL="0" indent="0">
              <a:buNone/>
            </a:pPr>
            <a:r>
              <a:rPr lang="en-US" sz="1400" dirty="0"/>
              <a:t>Extrusions, revolves etc. can be created as a separate body when creating the feature.</a:t>
            </a:r>
          </a:p>
          <a:p>
            <a:pPr marL="0" indent="0">
              <a:buNone/>
            </a:pPr>
            <a:endParaRPr lang="en-US" sz="1400" dirty="0"/>
          </a:p>
          <a:p>
            <a:pPr marL="0" indent="0">
              <a:buNone/>
            </a:pPr>
            <a:endParaRPr lang="en-US" sz="1400" dirty="0"/>
          </a:p>
        </p:txBody>
      </p:sp>
      <p:pic>
        <p:nvPicPr>
          <p:cNvPr id="5" name="Picture 4">
            <a:extLst>
              <a:ext uri="{FF2B5EF4-FFF2-40B4-BE49-F238E27FC236}">
                <a16:creationId xmlns:a16="http://schemas.microsoft.com/office/drawing/2014/main" id="{DE574E1A-88BF-4AEF-A5B1-47480B5A11F7}"/>
              </a:ext>
            </a:extLst>
          </p:cNvPr>
          <p:cNvPicPr>
            <a:picLocks noChangeAspect="1"/>
          </p:cNvPicPr>
          <p:nvPr/>
        </p:nvPicPr>
        <p:blipFill>
          <a:blip r:embed="rId3"/>
          <a:stretch>
            <a:fillRect/>
          </a:stretch>
        </p:blipFill>
        <p:spPr>
          <a:xfrm>
            <a:off x="599615" y="3716359"/>
            <a:ext cx="7860632" cy="2471716"/>
          </a:xfrm>
          <a:prstGeom prst="rect">
            <a:avLst/>
          </a:prstGeom>
        </p:spPr>
      </p:pic>
      <p:sp>
        <p:nvSpPr>
          <p:cNvPr id="6" name="TextBox 5">
            <a:extLst>
              <a:ext uri="{FF2B5EF4-FFF2-40B4-BE49-F238E27FC236}">
                <a16:creationId xmlns:a16="http://schemas.microsoft.com/office/drawing/2014/main" id="{09889A35-E081-4650-8B82-638A0309E3E3}"/>
              </a:ext>
            </a:extLst>
          </p:cNvPr>
          <p:cNvSpPr txBox="1"/>
          <p:nvPr/>
        </p:nvSpPr>
        <p:spPr>
          <a:xfrm>
            <a:off x="551656" y="2543387"/>
            <a:ext cx="7983538" cy="523220"/>
          </a:xfrm>
          <a:prstGeom prst="rect">
            <a:avLst/>
          </a:prstGeom>
          <a:noFill/>
        </p:spPr>
        <p:txBody>
          <a:bodyPr wrap="square" rtlCol="0">
            <a:spAutoFit/>
          </a:bodyPr>
          <a:lstStyle/>
          <a:p>
            <a:pPr marL="342900" indent="-342900">
              <a:buFont typeface="+mj-lt"/>
              <a:buAutoNum type="arabicPeriod" startAt="6"/>
            </a:pPr>
            <a:r>
              <a:rPr lang="en-US" sz="1400" dirty="0"/>
              <a:t>Turn off all bodies and components, except for the fuselage body</a:t>
            </a:r>
          </a:p>
          <a:p>
            <a:pPr marL="342900" indent="-342900">
              <a:buFont typeface="+mj-lt"/>
              <a:buAutoNum type="arabicPeriod" startAt="6"/>
            </a:pPr>
            <a:r>
              <a:rPr lang="en-US" sz="1400" dirty="0"/>
              <a:t>Extrude cut the profile through the fuselage symmetrically</a:t>
            </a:r>
            <a:endParaRPr lang="en-US" dirty="0"/>
          </a:p>
        </p:txBody>
      </p:sp>
    </p:spTree>
    <p:extLst>
      <p:ext uri="{BB962C8B-B14F-4D97-AF65-F5344CB8AC3E}">
        <p14:creationId xmlns:p14="http://schemas.microsoft.com/office/powerpoint/2010/main" val="284332214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Create Multiple Bodies</a:t>
            </a:r>
          </a:p>
        </p:txBody>
      </p:sp>
      <p:sp>
        <p:nvSpPr>
          <p:cNvPr id="3" name="Content Placeholder 2"/>
          <p:cNvSpPr>
            <a:spLocks noGrp="1"/>
          </p:cNvSpPr>
          <p:nvPr>
            <p:ph idx="1"/>
          </p:nvPr>
        </p:nvSpPr>
        <p:spPr/>
        <p:txBody>
          <a:bodyPr/>
          <a:lstStyle/>
          <a:p>
            <a:r>
              <a:rPr lang="en-US" dirty="0"/>
              <a:t>Exercise Nine: Creating a Foot Stop</a:t>
            </a:r>
          </a:p>
          <a:p>
            <a:pPr marL="0" indent="0">
              <a:buNone/>
            </a:pPr>
            <a:r>
              <a:rPr lang="en-US" sz="1400" dirty="0"/>
              <a:t>Create the foot stop on the top floorboard.</a:t>
            </a:r>
          </a:p>
          <a:p>
            <a:pPr marL="0" indent="0">
              <a:buNone/>
            </a:pPr>
            <a:endParaRPr lang="en-US" sz="1400" dirty="0"/>
          </a:p>
          <a:p>
            <a:pPr marL="0" indent="0">
              <a:buNone/>
            </a:pPr>
            <a:endParaRPr lang="en-US" sz="1400" dirty="0"/>
          </a:p>
        </p:txBody>
      </p:sp>
      <p:pic>
        <p:nvPicPr>
          <p:cNvPr id="4" name="Picture 3">
            <a:extLst>
              <a:ext uri="{FF2B5EF4-FFF2-40B4-BE49-F238E27FC236}">
                <a16:creationId xmlns:a16="http://schemas.microsoft.com/office/drawing/2014/main" id="{BDD75F51-AFE0-4116-9244-823C03BFF044}"/>
              </a:ext>
            </a:extLst>
          </p:cNvPr>
          <p:cNvPicPr>
            <a:picLocks noChangeAspect="1"/>
          </p:cNvPicPr>
          <p:nvPr/>
        </p:nvPicPr>
        <p:blipFill>
          <a:blip r:embed="rId3"/>
          <a:stretch>
            <a:fillRect/>
          </a:stretch>
        </p:blipFill>
        <p:spPr>
          <a:xfrm>
            <a:off x="1004887" y="4159250"/>
            <a:ext cx="7515225" cy="2028825"/>
          </a:xfrm>
          <a:prstGeom prst="rect">
            <a:avLst/>
          </a:prstGeom>
        </p:spPr>
      </p:pic>
      <p:sp>
        <p:nvSpPr>
          <p:cNvPr id="5" name="TextBox 4">
            <a:extLst>
              <a:ext uri="{FF2B5EF4-FFF2-40B4-BE49-F238E27FC236}">
                <a16:creationId xmlns:a16="http://schemas.microsoft.com/office/drawing/2014/main" id="{209585F3-82E9-47A5-8C26-E1418EA6949E}"/>
              </a:ext>
            </a:extLst>
          </p:cNvPr>
          <p:cNvSpPr txBox="1"/>
          <p:nvPr/>
        </p:nvSpPr>
        <p:spPr>
          <a:xfrm>
            <a:off x="551656" y="2543387"/>
            <a:ext cx="7983538" cy="523220"/>
          </a:xfrm>
          <a:prstGeom prst="rect">
            <a:avLst/>
          </a:prstGeom>
          <a:noFill/>
        </p:spPr>
        <p:txBody>
          <a:bodyPr wrap="square" rtlCol="0">
            <a:spAutoFit/>
          </a:bodyPr>
          <a:lstStyle/>
          <a:p>
            <a:pPr marL="342900" indent="-342900">
              <a:buFont typeface="+mj-lt"/>
              <a:buAutoNum type="arabicPeriod"/>
            </a:pPr>
            <a:r>
              <a:rPr lang="en-US" sz="1400" dirty="0"/>
              <a:t>Turn off the fuselage body</a:t>
            </a:r>
          </a:p>
          <a:p>
            <a:pPr marL="342900" indent="-342900">
              <a:buFont typeface="+mj-lt"/>
              <a:buAutoNum type="arabicPeriod"/>
            </a:pPr>
            <a:r>
              <a:rPr lang="en-US" sz="1400" dirty="0"/>
              <a:t>Create a new sketch on the top floorboard</a:t>
            </a:r>
            <a:endParaRPr lang="en-US" dirty="0"/>
          </a:p>
        </p:txBody>
      </p:sp>
    </p:spTree>
    <p:extLst>
      <p:ext uri="{BB962C8B-B14F-4D97-AF65-F5344CB8AC3E}">
        <p14:creationId xmlns:p14="http://schemas.microsoft.com/office/powerpoint/2010/main" val="210457903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Create Multiple Bodies</a:t>
            </a:r>
          </a:p>
        </p:txBody>
      </p:sp>
      <p:sp>
        <p:nvSpPr>
          <p:cNvPr id="3" name="Content Placeholder 2"/>
          <p:cNvSpPr>
            <a:spLocks noGrp="1"/>
          </p:cNvSpPr>
          <p:nvPr>
            <p:ph idx="1"/>
          </p:nvPr>
        </p:nvSpPr>
        <p:spPr/>
        <p:txBody>
          <a:bodyPr/>
          <a:lstStyle/>
          <a:p>
            <a:r>
              <a:rPr lang="en-US" dirty="0"/>
              <a:t>Exercise Nine: Creating a Foot Stop</a:t>
            </a:r>
          </a:p>
          <a:p>
            <a:pPr marL="0" indent="0">
              <a:buNone/>
            </a:pPr>
            <a:r>
              <a:rPr lang="en-US" sz="1400" dirty="0"/>
              <a:t>Extrusions, revolves etc. can be created as a separate body when creating the feature.</a:t>
            </a:r>
          </a:p>
          <a:p>
            <a:pPr marL="0" indent="0">
              <a:buNone/>
            </a:pPr>
            <a:endParaRPr lang="en-US" sz="1400" dirty="0"/>
          </a:p>
          <a:p>
            <a:pPr marL="0" indent="0">
              <a:buNone/>
            </a:pPr>
            <a:endParaRPr lang="en-US" sz="1400" dirty="0"/>
          </a:p>
        </p:txBody>
      </p:sp>
      <p:pic>
        <p:nvPicPr>
          <p:cNvPr id="5" name="Picture 4">
            <a:extLst>
              <a:ext uri="{FF2B5EF4-FFF2-40B4-BE49-F238E27FC236}">
                <a16:creationId xmlns:a16="http://schemas.microsoft.com/office/drawing/2014/main" id="{88F912B0-1542-47BE-AEEC-BEC4D5CD70A3}"/>
              </a:ext>
            </a:extLst>
          </p:cNvPr>
          <p:cNvPicPr>
            <a:picLocks noChangeAspect="1"/>
          </p:cNvPicPr>
          <p:nvPr/>
        </p:nvPicPr>
        <p:blipFill>
          <a:blip r:embed="rId3"/>
          <a:stretch>
            <a:fillRect/>
          </a:stretch>
        </p:blipFill>
        <p:spPr>
          <a:xfrm>
            <a:off x="5673226" y="2828924"/>
            <a:ext cx="2580186" cy="3152775"/>
          </a:xfrm>
          <a:prstGeom prst="rect">
            <a:avLst/>
          </a:prstGeom>
        </p:spPr>
      </p:pic>
      <p:sp>
        <p:nvSpPr>
          <p:cNvPr id="6" name="TextBox 5">
            <a:extLst>
              <a:ext uri="{FF2B5EF4-FFF2-40B4-BE49-F238E27FC236}">
                <a16:creationId xmlns:a16="http://schemas.microsoft.com/office/drawing/2014/main" id="{7B97E720-B728-4C3A-96B5-EF650DCCC053}"/>
              </a:ext>
            </a:extLst>
          </p:cNvPr>
          <p:cNvSpPr txBox="1"/>
          <p:nvPr/>
        </p:nvSpPr>
        <p:spPr>
          <a:xfrm>
            <a:off x="466725" y="3591137"/>
            <a:ext cx="5049044" cy="1384995"/>
          </a:xfrm>
          <a:prstGeom prst="rect">
            <a:avLst/>
          </a:prstGeom>
          <a:noFill/>
        </p:spPr>
        <p:txBody>
          <a:bodyPr wrap="square" rtlCol="0">
            <a:spAutoFit/>
          </a:bodyPr>
          <a:lstStyle/>
          <a:p>
            <a:pPr marL="342900" indent="-342900">
              <a:buFont typeface="+mj-lt"/>
              <a:buAutoNum type="arabicPeriod" startAt="3"/>
            </a:pPr>
            <a:r>
              <a:rPr lang="en-US" sz="1400" dirty="0"/>
              <a:t>Create an 8 X 4 rectangle towards the front of the floorboard</a:t>
            </a:r>
          </a:p>
          <a:p>
            <a:pPr marL="342900" indent="-342900">
              <a:buFont typeface="+mj-lt"/>
              <a:buAutoNum type="arabicPeriod" startAt="3"/>
            </a:pPr>
            <a:r>
              <a:rPr lang="en-US" sz="1400" dirty="0"/>
              <a:t>Vertically constraint the midpoint of the rectangle and the center point of the design</a:t>
            </a:r>
          </a:p>
          <a:p>
            <a:pPr marL="342900" indent="-342900">
              <a:buFont typeface="+mj-lt"/>
              <a:buAutoNum type="arabicPeriod" startAt="3"/>
            </a:pPr>
            <a:r>
              <a:rPr lang="en-US" sz="1400" dirty="0"/>
              <a:t>Dimension the bottom of the rectangle to the center point of the design</a:t>
            </a:r>
            <a:endParaRPr lang="en-US" dirty="0"/>
          </a:p>
        </p:txBody>
      </p:sp>
    </p:spTree>
    <p:extLst>
      <p:ext uri="{BB962C8B-B14F-4D97-AF65-F5344CB8AC3E}">
        <p14:creationId xmlns:p14="http://schemas.microsoft.com/office/powerpoint/2010/main" val="390557150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Instructor Bio</a:t>
            </a:r>
          </a:p>
        </p:txBody>
      </p:sp>
      <p:sp>
        <p:nvSpPr>
          <p:cNvPr id="3" name="Content Placeholder 2"/>
          <p:cNvSpPr>
            <a:spLocks noGrp="1"/>
          </p:cNvSpPr>
          <p:nvPr>
            <p:ph idx="1"/>
          </p:nvPr>
        </p:nvSpPr>
        <p:spPr>
          <a:xfrm>
            <a:off x="466724" y="1641475"/>
            <a:ext cx="8276681" cy="4546600"/>
          </a:xfrm>
        </p:spPr>
        <p:txBody>
          <a:bodyPr/>
          <a:lstStyle/>
          <a:p>
            <a:r>
              <a:rPr lang="en-US" dirty="0"/>
              <a:t>Thayne Wickam</a:t>
            </a:r>
          </a:p>
          <a:p>
            <a:r>
              <a:rPr lang="en-US" dirty="0" err="1"/>
              <a:t>IMAGINiT</a:t>
            </a:r>
            <a:r>
              <a:rPr lang="en-US" dirty="0"/>
              <a:t> Technologies in New Hampshire</a:t>
            </a:r>
          </a:p>
          <a:p>
            <a:r>
              <a:rPr lang="en-US" dirty="0"/>
              <a:t>Automation industry from 1986-1994</a:t>
            </a:r>
          </a:p>
          <a:p>
            <a:r>
              <a:rPr lang="en-US" dirty="0"/>
              <a:t>Used Autodesk products since 1986</a:t>
            </a:r>
          </a:p>
          <a:p>
            <a:r>
              <a:rPr lang="en-US" dirty="0"/>
              <a:t>Autodesk and/ or resellers since 1994</a:t>
            </a:r>
          </a:p>
          <a:p>
            <a:r>
              <a:rPr lang="en-US" dirty="0"/>
              <a:t>Involved with Implementation and Training</a:t>
            </a:r>
          </a:p>
          <a:p>
            <a:r>
              <a:rPr lang="en-US" dirty="0"/>
              <a:t>Autodesk support world-wide from 2004-2010</a:t>
            </a:r>
          </a:p>
          <a:p>
            <a:pPr lvl="1">
              <a:buFont typeface="Courier New" panose="02070309020205020404" pitchFamily="49" charset="0"/>
              <a:buChar char="o"/>
            </a:pPr>
            <a:r>
              <a:rPr lang="en-US" dirty="0"/>
              <a:t>For AutoCAD Electrical</a:t>
            </a:r>
          </a:p>
        </p:txBody>
      </p:sp>
    </p:spTree>
    <p:extLst>
      <p:ext uri="{BB962C8B-B14F-4D97-AF65-F5344CB8AC3E}">
        <p14:creationId xmlns:p14="http://schemas.microsoft.com/office/powerpoint/2010/main" val="284834261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Create Multiple Bodies</a:t>
            </a:r>
          </a:p>
        </p:txBody>
      </p:sp>
      <p:sp>
        <p:nvSpPr>
          <p:cNvPr id="3" name="Content Placeholder 2"/>
          <p:cNvSpPr>
            <a:spLocks noGrp="1"/>
          </p:cNvSpPr>
          <p:nvPr>
            <p:ph idx="1"/>
          </p:nvPr>
        </p:nvSpPr>
        <p:spPr/>
        <p:txBody>
          <a:bodyPr/>
          <a:lstStyle/>
          <a:p>
            <a:r>
              <a:rPr lang="en-US" dirty="0"/>
              <a:t>Exercise Nine: Creating a Foot Stop</a:t>
            </a:r>
          </a:p>
          <a:p>
            <a:pPr marL="0" indent="0">
              <a:buNone/>
            </a:pPr>
            <a:r>
              <a:rPr lang="en-US" sz="1400" dirty="0"/>
              <a:t>Extrude the foot stop profile.</a:t>
            </a:r>
          </a:p>
          <a:p>
            <a:pPr marL="0" indent="0">
              <a:buNone/>
            </a:pPr>
            <a:endParaRPr lang="en-US" sz="1400" dirty="0"/>
          </a:p>
          <a:p>
            <a:pPr marL="0" indent="0">
              <a:buNone/>
            </a:pPr>
            <a:endParaRPr lang="en-US" sz="1400" dirty="0"/>
          </a:p>
        </p:txBody>
      </p:sp>
      <p:pic>
        <p:nvPicPr>
          <p:cNvPr id="4" name="Picture 3">
            <a:extLst>
              <a:ext uri="{FF2B5EF4-FFF2-40B4-BE49-F238E27FC236}">
                <a16:creationId xmlns:a16="http://schemas.microsoft.com/office/drawing/2014/main" id="{9954BC22-C115-4517-B1C8-F04CEB21DE66}"/>
              </a:ext>
            </a:extLst>
          </p:cNvPr>
          <p:cNvPicPr>
            <a:picLocks noChangeAspect="1"/>
          </p:cNvPicPr>
          <p:nvPr/>
        </p:nvPicPr>
        <p:blipFill>
          <a:blip r:embed="rId3"/>
          <a:stretch>
            <a:fillRect/>
          </a:stretch>
        </p:blipFill>
        <p:spPr>
          <a:xfrm>
            <a:off x="1604962" y="3349625"/>
            <a:ext cx="5876925" cy="2838450"/>
          </a:xfrm>
          <a:prstGeom prst="rect">
            <a:avLst/>
          </a:prstGeom>
        </p:spPr>
      </p:pic>
      <p:sp>
        <p:nvSpPr>
          <p:cNvPr id="5" name="TextBox 4">
            <a:extLst>
              <a:ext uri="{FF2B5EF4-FFF2-40B4-BE49-F238E27FC236}">
                <a16:creationId xmlns:a16="http://schemas.microsoft.com/office/drawing/2014/main" id="{29383530-30C1-46F2-ADC3-262B4E489B81}"/>
              </a:ext>
            </a:extLst>
          </p:cNvPr>
          <p:cNvSpPr txBox="1"/>
          <p:nvPr/>
        </p:nvSpPr>
        <p:spPr>
          <a:xfrm>
            <a:off x="551656" y="2543387"/>
            <a:ext cx="7983538" cy="523220"/>
          </a:xfrm>
          <a:prstGeom prst="rect">
            <a:avLst/>
          </a:prstGeom>
          <a:noFill/>
        </p:spPr>
        <p:txBody>
          <a:bodyPr wrap="square" rtlCol="0">
            <a:spAutoFit/>
          </a:bodyPr>
          <a:lstStyle/>
          <a:p>
            <a:pPr marL="342900" indent="-342900">
              <a:buFont typeface="+mj-lt"/>
              <a:buAutoNum type="arabicPeriod" startAt="6"/>
            </a:pPr>
            <a:r>
              <a:rPr lang="en-US" sz="1400" dirty="0"/>
              <a:t>Extrude the profile 2 inches</a:t>
            </a:r>
          </a:p>
          <a:p>
            <a:pPr marL="342900" indent="-342900">
              <a:buFont typeface="+mj-lt"/>
              <a:buAutoNum type="arabicPeriod" startAt="6"/>
            </a:pPr>
            <a:r>
              <a:rPr lang="en-US" sz="1400" dirty="0"/>
              <a:t>Select New Body in the operations flyout</a:t>
            </a:r>
            <a:endParaRPr lang="en-US" dirty="0"/>
          </a:p>
        </p:txBody>
      </p:sp>
    </p:spTree>
    <p:extLst>
      <p:ext uri="{BB962C8B-B14F-4D97-AF65-F5344CB8AC3E}">
        <p14:creationId xmlns:p14="http://schemas.microsoft.com/office/powerpoint/2010/main" val="2896550423"/>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Move and Align Bodies</a:t>
            </a:r>
          </a:p>
        </p:txBody>
      </p:sp>
      <p:sp>
        <p:nvSpPr>
          <p:cNvPr id="3" name="Content Placeholder 2"/>
          <p:cNvSpPr>
            <a:spLocks noGrp="1"/>
          </p:cNvSpPr>
          <p:nvPr>
            <p:ph idx="1"/>
          </p:nvPr>
        </p:nvSpPr>
        <p:spPr/>
        <p:txBody>
          <a:bodyPr/>
          <a:lstStyle/>
          <a:p>
            <a:r>
              <a:rPr lang="en-US" dirty="0"/>
              <a:t>How to move/ rotate bodies and align them:</a:t>
            </a:r>
          </a:p>
          <a:p>
            <a:pPr marL="0" indent="0">
              <a:buNone/>
            </a:pPr>
            <a:r>
              <a:rPr lang="en-US" sz="1400" dirty="0"/>
              <a:t>Bodies can be moved, rotated and aligned to other.</a:t>
            </a:r>
          </a:p>
          <a:p>
            <a:pPr marL="0" indent="0">
              <a:buNone/>
            </a:pPr>
            <a:endParaRPr lang="en-US" sz="1400" dirty="0"/>
          </a:p>
          <a:p>
            <a:pPr marL="0" indent="0">
              <a:buNone/>
            </a:pPr>
            <a:endParaRPr lang="en-US" sz="1400" dirty="0"/>
          </a:p>
        </p:txBody>
      </p:sp>
      <p:pic>
        <p:nvPicPr>
          <p:cNvPr id="4" name="Picture 3">
            <a:extLst>
              <a:ext uri="{FF2B5EF4-FFF2-40B4-BE49-F238E27FC236}">
                <a16:creationId xmlns:a16="http://schemas.microsoft.com/office/drawing/2014/main" id="{9A675C5E-7CF2-4D32-9B12-4162208515CD}"/>
              </a:ext>
            </a:extLst>
          </p:cNvPr>
          <p:cNvPicPr>
            <a:picLocks noChangeAspect="1"/>
          </p:cNvPicPr>
          <p:nvPr/>
        </p:nvPicPr>
        <p:blipFill>
          <a:blip r:embed="rId3"/>
          <a:stretch>
            <a:fillRect/>
          </a:stretch>
        </p:blipFill>
        <p:spPr>
          <a:xfrm>
            <a:off x="672163" y="3148386"/>
            <a:ext cx="7715536" cy="2520791"/>
          </a:xfrm>
          <a:prstGeom prst="rect">
            <a:avLst/>
          </a:prstGeom>
        </p:spPr>
      </p:pic>
    </p:spTree>
    <p:extLst>
      <p:ext uri="{BB962C8B-B14F-4D97-AF65-F5344CB8AC3E}">
        <p14:creationId xmlns:p14="http://schemas.microsoft.com/office/powerpoint/2010/main" val="3399181788"/>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Move and Align Bodies</a:t>
            </a:r>
          </a:p>
        </p:txBody>
      </p:sp>
      <p:sp>
        <p:nvSpPr>
          <p:cNvPr id="3" name="Content Placeholder 2"/>
          <p:cNvSpPr>
            <a:spLocks noGrp="1"/>
          </p:cNvSpPr>
          <p:nvPr>
            <p:ph idx="1"/>
          </p:nvPr>
        </p:nvSpPr>
        <p:spPr/>
        <p:txBody>
          <a:bodyPr/>
          <a:lstStyle/>
          <a:p>
            <a:r>
              <a:rPr lang="en-US" dirty="0"/>
              <a:t>How to move/ rotate bodies and align them:</a:t>
            </a:r>
          </a:p>
          <a:p>
            <a:pPr marL="0" indent="0">
              <a:buNone/>
            </a:pPr>
            <a:r>
              <a:rPr lang="en-US" sz="1400" dirty="0"/>
              <a:t>Bodies can be moved, rotated using a triad with precision. The transform then can be captured on the timeline.</a:t>
            </a:r>
          </a:p>
          <a:p>
            <a:pPr marL="0" indent="0">
              <a:buNone/>
            </a:pPr>
            <a:endParaRPr lang="en-US" sz="1400" dirty="0"/>
          </a:p>
          <a:p>
            <a:pPr marL="0" indent="0">
              <a:buNone/>
            </a:pPr>
            <a:endParaRPr lang="en-US" sz="1400" dirty="0"/>
          </a:p>
        </p:txBody>
      </p:sp>
      <p:pic>
        <p:nvPicPr>
          <p:cNvPr id="4" name="Picture 3">
            <a:extLst>
              <a:ext uri="{FF2B5EF4-FFF2-40B4-BE49-F238E27FC236}">
                <a16:creationId xmlns:a16="http://schemas.microsoft.com/office/drawing/2014/main" id="{3D083D9D-1FD7-4447-9C04-ADE9B9D4B7EF}"/>
              </a:ext>
            </a:extLst>
          </p:cNvPr>
          <p:cNvPicPr>
            <a:picLocks noChangeAspect="1"/>
          </p:cNvPicPr>
          <p:nvPr/>
        </p:nvPicPr>
        <p:blipFill>
          <a:blip r:embed="rId3"/>
          <a:stretch>
            <a:fillRect/>
          </a:stretch>
        </p:blipFill>
        <p:spPr>
          <a:xfrm>
            <a:off x="466725" y="3248025"/>
            <a:ext cx="4305300" cy="2057400"/>
          </a:xfrm>
          <a:prstGeom prst="rect">
            <a:avLst/>
          </a:prstGeom>
        </p:spPr>
      </p:pic>
      <p:pic>
        <p:nvPicPr>
          <p:cNvPr id="5" name="Picture 4">
            <a:extLst>
              <a:ext uri="{FF2B5EF4-FFF2-40B4-BE49-F238E27FC236}">
                <a16:creationId xmlns:a16="http://schemas.microsoft.com/office/drawing/2014/main" id="{AADA2685-694A-4CD9-AA71-10EF453356A9}"/>
              </a:ext>
            </a:extLst>
          </p:cNvPr>
          <p:cNvPicPr>
            <a:picLocks noChangeAspect="1"/>
          </p:cNvPicPr>
          <p:nvPr/>
        </p:nvPicPr>
        <p:blipFill>
          <a:blip r:embed="rId4"/>
          <a:stretch>
            <a:fillRect/>
          </a:stretch>
        </p:blipFill>
        <p:spPr>
          <a:xfrm>
            <a:off x="5383213" y="2914650"/>
            <a:ext cx="3181350" cy="2724150"/>
          </a:xfrm>
          <a:prstGeom prst="rect">
            <a:avLst/>
          </a:prstGeom>
        </p:spPr>
      </p:pic>
    </p:spTree>
    <p:extLst>
      <p:ext uri="{BB962C8B-B14F-4D97-AF65-F5344CB8AC3E}">
        <p14:creationId xmlns:p14="http://schemas.microsoft.com/office/powerpoint/2010/main" val="362051202"/>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Move and Align Bodies</a:t>
            </a:r>
          </a:p>
        </p:txBody>
      </p:sp>
      <p:sp>
        <p:nvSpPr>
          <p:cNvPr id="3" name="Content Placeholder 2"/>
          <p:cNvSpPr>
            <a:spLocks noGrp="1"/>
          </p:cNvSpPr>
          <p:nvPr>
            <p:ph idx="1"/>
          </p:nvPr>
        </p:nvSpPr>
        <p:spPr/>
        <p:txBody>
          <a:bodyPr/>
          <a:lstStyle/>
          <a:p>
            <a:r>
              <a:rPr lang="en-US" dirty="0"/>
              <a:t>Exercise Ten: Moving the Foot Stop</a:t>
            </a:r>
          </a:p>
          <a:p>
            <a:pPr marL="0" indent="0">
              <a:buNone/>
            </a:pPr>
            <a:r>
              <a:rPr lang="en-US" sz="1400" dirty="0"/>
              <a:t>Bodies can be aligned to other bodies with precision. The transform then can be captured on the timeline.</a:t>
            </a:r>
          </a:p>
          <a:p>
            <a:pPr marL="0" indent="0">
              <a:buNone/>
            </a:pPr>
            <a:endParaRPr lang="en-US" sz="1400" dirty="0"/>
          </a:p>
          <a:p>
            <a:pPr marL="0" indent="0">
              <a:buNone/>
            </a:pPr>
            <a:endParaRPr lang="en-US" sz="1400" dirty="0"/>
          </a:p>
        </p:txBody>
      </p:sp>
      <p:sp>
        <p:nvSpPr>
          <p:cNvPr id="7" name="TextBox 6">
            <a:extLst>
              <a:ext uri="{FF2B5EF4-FFF2-40B4-BE49-F238E27FC236}">
                <a16:creationId xmlns:a16="http://schemas.microsoft.com/office/drawing/2014/main" id="{EE52BFF6-8108-4BFC-B86D-0E9E009E9B33}"/>
              </a:ext>
            </a:extLst>
          </p:cNvPr>
          <p:cNvSpPr txBox="1"/>
          <p:nvPr/>
        </p:nvSpPr>
        <p:spPr>
          <a:xfrm>
            <a:off x="538162" y="2699404"/>
            <a:ext cx="3912392" cy="2677656"/>
          </a:xfrm>
          <a:prstGeom prst="rect">
            <a:avLst/>
          </a:prstGeom>
          <a:noFill/>
        </p:spPr>
        <p:txBody>
          <a:bodyPr wrap="square" rtlCol="0">
            <a:spAutoFit/>
          </a:bodyPr>
          <a:lstStyle/>
          <a:p>
            <a:pPr marL="342900" indent="-342900">
              <a:buFont typeface="+mj-lt"/>
              <a:buAutoNum type="arabicPeriod"/>
            </a:pPr>
            <a:r>
              <a:rPr lang="en-US" sz="1400" dirty="0"/>
              <a:t>Right click on the newly extruded body for the foot stop</a:t>
            </a:r>
          </a:p>
          <a:p>
            <a:pPr marL="342900" indent="-342900">
              <a:buFont typeface="+mj-lt"/>
              <a:buAutoNum type="arabicPeriod"/>
            </a:pPr>
            <a:r>
              <a:rPr lang="en-US" sz="1400" dirty="0"/>
              <a:t>Select Move/ Copy</a:t>
            </a:r>
            <a:br>
              <a:rPr lang="en-US" sz="1400" dirty="0"/>
            </a:br>
            <a:br>
              <a:rPr lang="en-US" sz="1400" dirty="0"/>
            </a:br>
            <a:br>
              <a:rPr lang="en-US" sz="1400" dirty="0"/>
            </a:br>
            <a:br>
              <a:rPr lang="en-US" sz="1400" dirty="0"/>
            </a:br>
            <a:br>
              <a:rPr lang="en-US" sz="1400" dirty="0"/>
            </a:br>
            <a:br>
              <a:rPr lang="en-US" sz="1400" dirty="0"/>
            </a:br>
            <a:br>
              <a:rPr lang="en-US" sz="1400" dirty="0"/>
            </a:br>
            <a:endParaRPr lang="en-US" sz="1400" dirty="0"/>
          </a:p>
          <a:p>
            <a:pPr marL="342900" indent="-342900">
              <a:buFont typeface="+mj-lt"/>
              <a:buAutoNum type="arabicPeriod"/>
            </a:pPr>
            <a:r>
              <a:rPr lang="en-US" sz="1400" dirty="0"/>
              <a:t>Move the foot stop body 4 inches in the Z direction</a:t>
            </a:r>
          </a:p>
        </p:txBody>
      </p:sp>
      <p:pic>
        <p:nvPicPr>
          <p:cNvPr id="8" name="Picture 7">
            <a:extLst>
              <a:ext uri="{FF2B5EF4-FFF2-40B4-BE49-F238E27FC236}">
                <a16:creationId xmlns:a16="http://schemas.microsoft.com/office/drawing/2014/main" id="{CA5D0904-FC8F-4B90-8ED6-F6C2515DE9C1}"/>
              </a:ext>
            </a:extLst>
          </p:cNvPr>
          <p:cNvPicPr>
            <a:picLocks noChangeAspect="1"/>
          </p:cNvPicPr>
          <p:nvPr/>
        </p:nvPicPr>
        <p:blipFill>
          <a:blip r:embed="rId3"/>
          <a:stretch>
            <a:fillRect/>
          </a:stretch>
        </p:blipFill>
        <p:spPr>
          <a:xfrm>
            <a:off x="4967288" y="2530932"/>
            <a:ext cx="3652837" cy="1745604"/>
          </a:xfrm>
          <a:prstGeom prst="rect">
            <a:avLst/>
          </a:prstGeom>
        </p:spPr>
      </p:pic>
      <p:pic>
        <p:nvPicPr>
          <p:cNvPr id="10" name="Picture 9">
            <a:extLst>
              <a:ext uri="{FF2B5EF4-FFF2-40B4-BE49-F238E27FC236}">
                <a16:creationId xmlns:a16="http://schemas.microsoft.com/office/drawing/2014/main" id="{4E2E795F-4BE1-4A5F-8075-E4EDDEDF06C1}"/>
              </a:ext>
            </a:extLst>
          </p:cNvPr>
          <p:cNvPicPr>
            <a:picLocks noChangeAspect="1"/>
          </p:cNvPicPr>
          <p:nvPr/>
        </p:nvPicPr>
        <p:blipFill>
          <a:blip r:embed="rId4"/>
          <a:stretch>
            <a:fillRect/>
          </a:stretch>
        </p:blipFill>
        <p:spPr>
          <a:xfrm>
            <a:off x="4967288" y="4391003"/>
            <a:ext cx="3876674" cy="1911539"/>
          </a:xfrm>
          <a:prstGeom prst="rect">
            <a:avLst/>
          </a:prstGeom>
        </p:spPr>
      </p:pic>
    </p:spTree>
    <p:extLst>
      <p:ext uri="{BB962C8B-B14F-4D97-AF65-F5344CB8AC3E}">
        <p14:creationId xmlns:p14="http://schemas.microsoft.com/office/powerpoint/2010/main" val="272577180"/>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Create Components from Bodies</a:t>
            </a:r>
          </a:p>
        </p:txBody>
      </p:sp>
      <p:sp>
        <p:nvSpPr>
          <p:cNvPr id="3" name="Content Placeholder 2"/>
          <p:cNvSpPr>
            <a:spLocks noGrp="1"/>
          </p:cNvSpPr>
          <p:nvPr>
            <p:ph idx="1"/>
          </p:nvPr>
        </p:nvSpPr>
        <p:spPr/>
        <p:txBody>
          <a:bodyPr/>
          <a:lstStyle/>
          <a:p>
            <a:r>
              <a:rPr lang="en-US" dirty="0"/>
              <a:t>Convert existing bodies into components:</a:t>
            </a:r>
          </a:p>
          <a:p>
            <a:pPr marL="0" indent="0">
              <a:buNone/>
            </a:pPr>
            <a:r>
              <a:rPr lang="en-US" sz="1400" dirty="0"/>
              <a:t>Save bodies as components in the design file.</a:t>
            </a:r>
          </a:p>
          <a:p>
            <a:pPr marL="0" indent="0">
              <a:buNone/>
            </a:pPr>
            <a:endParaRPr lang="en-US" sz="1400" dirty="0"/>
          </a:p>
          <a:p>
            <a:pPr marL="0" indent="0">
              <a:buNone/>
            </a:pPr>
            <a:endParaRPr lang="en-US" sz="1400" dirty="0"/>
          </a:p>
        </p:txBody>
      </p:sp>
      <p:pic>
        <p:nvPicPr>
          <p:cNvPr id="5" name="Picture 4">
            <a:extLst>
              <a:ext uri="{FF2B5EF4-FFF2-40B4-BE49-F238E27FC236}">
                <a16:creationId xmlns:a16="http://schemas.microsoft.com/office/drawing/2014/main" id="{A083BCC5-48FA-41AE-87E2-4DC52FC89FE2}"/>
              </a:ext>
            </a:extLst>
          </p:cNvPr>
          <p:cNvPicPr>
            <a:picLocks noChangeAspect="1"/>
          </p:cNvPicPr>
          <p:nvPr/>
        </p:nvPicPr>
        <p:blipFill>
          <a:blip r:embed="rId3"/>
          <a:stretch>
            <a:fillRect/>
          </a:stretch>
        </p:blipFill>
        <p:spPr>
          <a:xfrm>
            <a:off x="1386681" y="3271837"/>
            <a:ext cx="6019800" cy="1571625"/>
          </a:xfrm>
          <a:prstGeom prst="rect">
            <a:avLst/>
          </a:prstGeom>
        </p:spPr>
      </p:pic>
    </p:spTree>
    <p:extLst>
      <p:ext uri="{BB962C8B-B14F-4D97-AF65-F5344CB8AC3E}">
        <p14:creationId xmlns:p14="http://schemas.microsoft.com/office/powerpoint/2010/main" val="4088191530"/>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Create Components from Bodies</a:t>
            </a:r>
          </a:p>
        </p:txBody>
      </p:sp>
      <p:sp>
        <p:nvSpPr>
          <p:cNvPr id="3" name="Content Placeholder 2"/>
          <p:cNvSpPr>
            <a:spLocks noGrp="1"/>
          </p:cNvSpPr>
          <p:nvPr>
            <p:ph idx="1"/>
          </p:nvPr>
        </p:nvSpPr>
        <p:spPr/>
        <p:txBody>
          <a:bodyPr/>
          <a:lstStyle/>
          <a:p>
            <a:r>
              <a:rPr lang="en-US" dirty="0"/>
              <a:t>Exercise Eleven: Convert Bodies to Components</a:t>
            </a:r>
          </a:p>
          <a:p>
            <a:pPr marL="0" indent="0">
              <a:buNone/>
            </a:pPr>
            <a:r>
              <a:rPr lang="en-US" sz="1400" dirty="0"/>
              <a:t>Save bodies as components from the design file.</a:t>
            </a:r>
          </a:p>
          <a:p>
            <a:pPr marL="0" indent="0">
              <a:buNone/>
            </a:pPr>
            <a:endParaRPr lang="en-US" sz="1400" dirty="0"/>
          </a:p>
          <a:p>
            <a:pPr marL="0" indent="0">
              <a:buNone/>
            </a:pPr>
            <a:endParaRPr lang="en-US" sz="1400" dirty="0"/>
          </a:p>
        </p:txBody>
      </p:sp>
      <p:pic>
        <p:nvPicPr>
          <p:cNvPr id="5" name="Picture 4">
            <a:extLst>
              <a:ext uri="{FF2B5EF4-FFF2-40B4-BE49-F238E27FC236}">
                <a16:creationId xmlns:a16="http://schemas.microsoft.com/office/drawing/2014/main" id="{46770730-4C4D-4030-9079-C011687CB2CF}"/>
              </a:ext>
            </a:extLst>
          </p:cNvPr>
          <p:cNvPicPr>
            <a:picLocks noChangeAspect="1"/>
          </p:cNvPicPr>
          <p:nvPr/>
        </p:nvPicPr>
        <p:blipFill>
          <a:blip r:embed="rId3"/>
          <a:stretch>
            <a:fillRect/>
          </a:stretch>
        </p:blipFill>
        <p:spPr>
          <a:xfrm>
            <a:off x="6078538" y="2600324"/>
            <a:ext cx="2514600" cy="1266825"/>
          </a:xfrm>
          <a:prstGeom prst="rect">
            <a:avLst/>
          </a:prstGeom>
        </p:spPr>
      </p:pic>
      <p:sp>
        <p:nvSpPr>
          <p:cNvPr id="7" name="TextBox 6">
            <a:extLst>
              <a:ext uri="{FF2B5EF4-FFF2-40B4-BE49-F238E27FC236}">
                <a16:creationId xmlns:a16="http://schemas.microsoft.com/office/drawing/2014/main" id="{03EB395D-8C2B-4175-8DC4-75483A55A1E6}"/>
              </a:ext>
            </a:extLst>
          </p:cNvPr>
          <p:cNvSpPr txBox="1"/>
          <p:nvPr/>
        </p:nvSpPr>
        <p:spPr>
          <a:xfrm>
            <a:off x="551656" y="2543387"/>
            <a:ext cx="3429794" cy="3108543"/>
          </a:xfrm>
          <a:prstGeom prst="rect">
            <a:avLst/>
          </a:prstGeom>
          <a:noFill/>
        </p:spPr>
        <p:txBody>
          <a:bodyPr wrap="square" rtlCol="0">
            <a:spAutoFit/>
          </a:bodyPr>
          <a:lstStyle/>
          <a:p>
            <a:pPr marL="342900" indent="-342900">
              <a:buFont typeface="+mj-lt"/>
              <a:buAutoNum type="arabicPeriod"/>
            </a:pPr>
            <a:r>
              <a:rPr lang="en-US" sz="1400" dirty="0"/>
              <a:t>Slowly pick twice on each of the bodies to rename them:</a:t>
            </a:r>
          </a:p>
          <a:p>
            <a:pPr marL="342900" indent="-342900">
              <a:buFont typeface="+mj-lt"/>
              <a:buAutoNum type="arabicPeriod"/>
            </a:pPr>
            <a:r>
              <a:rPr lang="en-US" sz="1400" dirty="0" err="1"/>
              <a:t>Derby_Floorboard_Bottom</a:t>
            </a:r>
            <a:endParaRPr lang="en-US" sz="1400" dirty="0"/>
          </a:p>
          <a:p>
            <a:pPr marL="342900" indent="-342900">
              <a:buFont typeface="+mj-lt"/>
              <a:buAutoNum type="arabicPeriod"/>
            </a:pPr>
            <a:r>
              <a:rPr lang="en-US" sz="1400" dirty="0"/>
              <a:t>Derby </a:t>
            </a:r>
            <a:r>
              <a:rPr lang="en-US" sz="1400" dirty="0" err="1"/>
              <a:t>Floorboard_Top</a:t>
            </a:r>
            <a:endParaRPr lang="en-US" sz="1400" dirty="0"/>
          </a:p>
          <a:p>
            <a:pPr marL="342900" indent="-342900">
              <a:buFont typeface="+mj-lt"/>
              <a:buAutoNum type="arabicPeriod"/>
            </a:pPr>
            <a:r>
              <a:rPr lang="en-US" sz="1400" dirty="0" err="1"/>
              <a:t>Derby_Fuselage</a:t>
            </a:r>
            <a:endParaRPr lang="en-US" sz="1400" dirty="0"/>
          </a:p>
          <a:p>
            <a:pPr marL="342900" indent="-342900">
              <a:buFont typeface="+mj-lt"/>
              <a:buAutoNum type="arabicPeriod"/>
            </a:pPr>
            <a:r>
              <a:rPr lang="en-US" sz="1400" dirty="0" err="1"/>
              <a:t>Derby_Footsteps</a:t>
            </a:r>
            <a:br>
              <a:rPr lang="en-US" sz="1400" dirty="0"/>
            </a:br>
            <a:br>
              <a:rPr lang="en-US" sz="1400" dirty="0"/>
            </a:br>
            <a:br>
              <a:rPr lang="en-US" sz="1400" dirty="0"/>
            </a:br>
            <a:br>
              <a:rPr lang="en-US" sz="1400" dirty="0"/>
            </a:br>
            <a:endParaRPr lang="en-US" sz="1400" dirty="0"/>
          </a:p>
          <a:p>
            <a:pPr marL="342900" indent="-342900">
              <a:buFont typeface="+mj-lt"/>
              <a:buAutoNum type="arabicPeriod"/>
            </a:pPr>
            <a:r>
              <a:rPr lang="en-US" sz="1400" dirty="0"/>
              <a:t>Select all four bodies using the Shift key</a:t>
            </a:r>
          </a:p>
          <a:p>
            <a:pPr marL="342900" indent="-342900">
              <a:buFont typeface="+mj-lt"/>
              <a:buAutoNum type="arabicPeriod"/>
            </a:pPr>
            <a:r>
              <a:rPr lang="en-US" sz="1400" dirty="0"/>
              <a:t>Right click and select Create Bodies from Components</a:t>
            </a:r>
            <a:endParaRPr lang="en-US" dirty="0"/>
          </a:p>
        </p:txBody>
      </p:sp>
      <p:pic>
        <p:nvPicPr>
          <p:cNvPr id="4" name="Picture 3">
            <a:extLst>
              <a:ext uri="{FF2B5EF4-FFF2-40B4-BE49-F238E27FC236}">
                <a16:creationId xmlns:a16="http://schemas.microsoft.com/office/drawing/2014/main" id="{44B9BBFB-60E0-4434-9161-B368DC51CBB8}"/>
              </a:ext>
            </a:extLst>
          </p:cNvPr>
          <p:cNvPicPr>
            <a:picLocks noChangeAspect="1"/>
          </p:cNvPicPr>
          <p:nvPr/>
        </p:nvPicPr>
        <p:blipFill>
          <a:blip r:embed="rId4"/>
          <a:stretch>
            <a:fillRect/>
          </a:stretch>
        </p:blipFill>
        <p:spPr>
          <a:xfrm>
            <a:off x="4410075" y="4614862"/>
            <a:ext cx="4210050" cy="1171575"/>
          </a:xfrm>
          <a:prstGeom prst="rect">
            <a:avLst/>
          </a:prstGeom>
        </p:spPr>
      </p:pic>
    </p:spTree>
    <p:extLst>
      <p:ext uri="{BB962C8B-B14F-4D97-AF65-F5344CB8AC3E}">
        <p14:creationId xmlns:p14="http://schemas.microsoft.com/office/powerpoint/2010/main" val="4160477262"/>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Create Components from Bodies</a:t>
            </a:r>
          </a:p>
        </p:txBody>
      </p:sp>
      <p:sp>
        <p:nvSpPr>
          <p:cNvPr id="3" name="Content Placeholder 2"/>
          <p:cNvSpPr>
            <a:spLocks noGrp="1"/>
          </p:cNvSpPr>
          <p:nvPr>
            <p:ph idx="1"/>
          </p:nvPr>
        </p:nvSpPr>
        <p:spPr/>
        <p:txBody>
          <a:bodyPr/>
          <a:lstStyle/>
          <a:p>
            <a:r>
              <a:rPr lang="en-US" dirty="0"/>
              <a:t>Exercise Eleven: Convert Bodies to Components</a:t>
            </a:r>
          </a:p>
          <a:p>
            <a:pPr marL="0" indent="0">
              <a:buNone/>
            </a:pPr>
            <a:r>
              <a:rPr lang="en-US" sz="1400" dirty="0"/>
              <a:t>Save bodies as components from the design file.</a:t>
            </a:r>
          </a:p>
          <a:p>
            <a:pPr marL="0" indent="0">
              <a:buNone/>
            </a:pPr>
            <a:endParaRPr lang="en-US" sz="1400" dirty="0"/>
          </a:p>
        </p:txBody>
      </p:sp>
      <p:pic>
        <p:nvPicPr>
          <p:cNvPr id="4" name="Picture 3">
            <a:extLst>
              <a:ext uri="{FF2B5EF4-FFF2-40B4-BE49-F238E27FC236}">
                <a16:creationId xmlns:a16="http://schemas.microsoft.com/office/drawing/2014/main" id="{B237A261-953C-490F-A4F6-F163CAE3D20D}"/>
              </a:ext>
            </a:extLst>
          </p:cNvPr>
          <p:cNvPicPr>
            <a:picLocks noChangeAspect="1"/>
          </p:cNvPicPr>
          <p:nvPr/>
        </p:nvPicPr>
        <p:blipFill>
          <a:blip r:embed="rId3"/>
          <a:stretch>
            <a:fillRect/>
          </a:stretch>
        </p:blipFill>
        <p:spPr>
          <a:xfrm>
            <a:off x="3186906" y="3914775"/>
            <a:ext cx="2686050" cy="1476375"/>
          </a:xfrm>
          <a:prstGeom prst="rect">
            <a:avLst/>
          </a:prstGeom>
        </p:spPr>
      </p:pic>
      <p:sp>
        <p:nvSpPr>
          <p:cNvPr id="7" name="TextBox 6">
            <a:extLst>
              <a:ext uri="{FF2B5EF4-FFF2-40B4-BE49-F238E27FC236}">
                <a16:creationId xmlns:a16="http://schemas.microsoft.com/office/drawing/2014/main" id="{AF50049E-DC81-45C2-814B-423AA2FE6DFB}"/>
              </a:ext>
            </a:extLst>
          </p:cNvPr>
          <p:cNvSpPr txBox="1"/>
          <p:nvPr/>
        </p:nvSpPr>
        <p:spPr>
          <a:xfrm>
            <a:off x="551656" y="2543387"/>
            <a:ext cx="7983538" cy="307777"/>
          </a:xfrm>
          <a:prstGeom prst="rect">
            <a:avLst/>
          </a:prstGeom>
          <a:noFill/>
        </p:spPr>
        <p:txBody>
          <a:bodyPr wrap="square" rtlCol="0">
            <a:spAutoFit/>
          </a:bodyPr>
          <a:lstStyle/>
          <a:p>
            <a:r>
              <a:rPr lang="en-US" sz="1400" dirty="0"/>
              <a:t>The bowser should now show the bodies as components in the design</a:t>
            </a:r>
            <a:endParaRPr lang="en-US" dirty="0"/>
          </a:p>
        </p:txBody>
      </p:sp>
    </p:spTree>
    <p:extLst>
      <p:ext uri="{BB962C8B-B14F-4D97-AF65-F5344CB8AC3E}">
        <p14:creationId xmlns:p14="http://schemas.microsoft.com/office/powerpoint/2010/main" val="1245318050"/>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endParaRPr lang="en-US" dirty="0"/>
          </a:p>
          <a:p>
            <a:pPr marL="0" indent="0">
              <a:buNone/>
            </a:pPr>
            <a:r>
              <a:rPr lang="en-US" dirty="0"/>
              <a:t>We are happy to answer any questions you may have.</a:t>
            </a:r>
          </a:p>
          <a:p>
            <a:pPr marL="0" indent="0">
              <a:buNone/>
            </a:pPr>
            <a:endParaRPr lang="en-US" dirty="0"/>
          </a:p>
          <a:p>
            <a:pPr marL="0" indent="0">
              <a:buNone/>
            </a:pPr>
            <a:r>
              <a:rPr lang="en-US" dirty="0"/>
              <a:t>Contact Info:</a:t>
            </a:r>
          </a:p>
          <a:p>
            <a:r>
              <a:rPr lang="en-US" dirty="0"/>
              <a:t>info@rand.com</a:t>
            </a:r>
          </a:p>
          <a:p>
            <a:r>
              <a:rPr lang="en-US" dirty="0"/>
              <a:t>Technical Support: 888-528-4765</a:t>
            </a:r>
          </a:p>
          <a:p>
            <a:r>
              <a:rPr lang="en-US" dirty="0"/>
              <a:t>Phone: 800-356-9050</a:t>
            </a:r>
          </a:p>
          <a:p>
            <a:r>
              <a:rPr lang="en-US" b="1" dirty="0"/>
              <a:t>imaginit.com</a:t>
            </a:r>
          </a:p>
        </p:txBody>
      </p:sp>
    </p:spTree>
    <p:extLst>
      <p:ext uri="{BB962C8B-B14F-4D97-AF65-F5344CB8AC3E}">
        <p14:creationId xmlns:p14="http://schemas.microsoft.com/office/powerpoint/2010/main" val="2133290902"/>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Receive Your Autodesk Course Completion Certificate</a:t>
            </a:r>
          </a:p>
        </p:txBody>
      </p:sp>
      <p:sp>
        <p:nvSpPr>
          <p:cNvPr id="3" name="Content Placeholder 2"/>
          <p:cNvSpPr>
            <a:spLocks noGrp="1"/>
          </p:cNvSpPr>
          <p:nvPr>
            <p:ph idx="1"/>
          </p:nvPr>
        </p:nvSpPr>
        <p:spPr/>
        <p:txBody>
          <a:bodyPr/>
          <a:lstStyle/>
          <a:p>
            <a:pPr marL="0" indent="0">
              <a:buNone/>
            </a:pPr>
            <a:r>
              <a:rPr lang="en-US" dirty="0"/>
              <a:t>Log into </a:t>
            </a:r>
            <a:r>
              <a:rPr lang="en-US" u="sng" dirty="0">
                <a:hlinkClick r:id="rId3"/>
              </a:rPr>
              <a:t>https://eduevaluation.autodesk.com/</a:t>
            </a:r>
            <a:endParaRPr lang="en-US" dirty="0"/>
          </a:p>
        </p:txBody>
      </p:sp>
      <p:pic>
        <p:nvPicPr>
          <p:cNvPr id="4" name="Picture 3">
            <a:extLst>
              <a:ext uri="{FF2B5EF4-FFF2-40B4-BE49-F238E27FC236}">
                <a16:creationId xmlns:a16="http://schemas.microsoft.com/office/drawing/2014/main" id="{FF506D7C-25B9-4E49-AF8E-E696C6488189}"/>
              </a:ext>
            </a:extLst>
          </p:cNvPr>
          <p:cNvPicPr>
            <a:picLocks noChangeAspect="1"/>
          </p:cNvPicPr>
          <p:nvPr/>
        </p:nvPicPr>
        <p:blipFill>
          <a:blip r:embed="rId4"/>
          <a:stretch>
            <a:fillRect/>
          </a:stretch>
        </p:blipFill>
        <p:spPr>
          <a:xfrm>
            <a:off x="729029" y="2214471"/>
            <a:ext cx="7601803" cy="4115677"/>
          </a:xfrm>
          <a:prstGeom prst="rect">
            <a:avLst/>
          </a:prstGeom>
        </p:spPr>
      </p:pic>
    </p:spTree>
    <p:extLst>
      <p:ext uri="{BB962C8B-B14F-4D97-AF65-F5344CB8AC3E}">
        <p14:creationId xmlns:p14="http://schemas.microsoft.com/office/powerpoint/2010/main" val="1900417707"/>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Receive Your Autodesk Course Completion certificate</a:t>
            </a:r>
          </a:p>
        </p:txBody>
      </p:sp>
      <p:sp>
        <p:nvSpPr>
          <p:cNvPr id="3" name="Content Placeholder 2"/>
          <p:cNvSpPr>
            <a:spLocks noGrp="1"/>
          </p:cNvSpPr>
          <p:nvPr>
            <p:ph idx="1"/>
          </p:nvPr>
        </p:nvSpPr>
        <p:spPr/>
        <p:txBody>
          <a:bodyPr/>
          <a:lstStyle/>
          <a:p>
            <a:pPr marL="0" indent="0">
              <a:buNone/>
            </a:pPr>
            <a:r>
              <a:rPr lang="en-US" dirty="0"/>
              <a:t>Type in Course/ Project ID: </a:t>
            </a:r>
            <a:r>
              <a:rPr lang="en-US" i="1" dirty="0">
                <a:solidFill>
                  <a:srgbClr val="000099"/>
                </a:solidFill>
              </a:rPr>
              <a:t>AM1225531838</a:t>
            </a:r>
          </a:p>
          <a:p>
            <a:pPr marL="0" indent="0">
              <a:buNone/>
            </a:pPr>
            <a:endParaRPr lang="en-US" dirty="0"/>
          </a:p>
        </p:txBody>
      </p:sp>
      <p:pic>
        <p:nvPicPr>
          <p:cNvPr id="5" name="Picture 4">
            <a:extLst>
              <a:ext uri="{FF2B5EF4-FFF2-40B4-BE49-F238E27FC236}">
                <a16:creationId xmlns:a16="http://schemas.microsoft.com/office/drawing/2014/main" id="{61AE8F2C-BA22-4A62-8A66-D9352A72277F}"/>
              </a:ext>
            </a:extLst>
          </p:cNvPr>
          <p:cNvPicPr>
            <a:picLocks noChangeAspect="1"/>
          </p:cNvPicPr>
          <p:nvPr/>
        </p:nvPicPr>
        <p:blipFill>
          <a:blip r:embed="rId3"/>
          <a:stretch>
            <a:fillRect/>
          </a:stretch>
        </p:blipFill>
        <p:spPr>
          <a:xfrm>
            <a:off x="466725" y="2320915"/>
            <a:ext cx="7994887" cy="3753039"/>
          </a:xfrm>
          <a:prstGeom prst="rect">
            <a:avLst/>
          </a:prstGeom>
        </p:spPr>
      </p:pic>
    </p:spTree>
    <p:extLst>
      <p:ext uri="{BB962C8B-B14F-4D97-AF65-F5344CB8AC3E}">
        <p14:creationId xmlns:p14="http://schemas.microsoft.com/office/powerpoint/2010/main" val="322370295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Services</a:t>
            </a:r>
          </a:p>
        </p:txBody>
      </p:sp>
      <p:pic>
        <p:nvPicPr>
          <p:cNvPr id="3" name="Picture 2"/>
          <p:cNvPicPr>
            <a:picLocks noChangeAspect="1"/>
          </p:cNvPicPr>
          <p:nvPr/>
        </p:nvPicPr>
        <p:blipFill>
          <a:blip r:embed="rId3"/>
          <a:stretch>
            <a:fillRect/>
          </a:stretch>
        </p:blipFill>
        <p:spPr>
          <a:xfrm>
            <a:off x="1102658" y="1726076"/>
            <a:ext cx="6417049" cy="4362080"/>
          </a:xfrm>
          <a:prstGeom prst="rect">
            <a:avLst/>
          </a:prstGeom>
        </p:spPr>
      </p:pic>
      <p:sp>
        <p:nvSpPr>
          <p:cNvPr id="4" name="TextBox 3">
            <a:extLst>
              <a:ext uri="{FF2B5EF4-FFF2-40B4-BE49-F238E27FC236}">
                <a16:creationId xmlns:a16="http://schemas.microsoft.com/office/drawing/2014/main" id="{A86B12EB-FEB7-4A52-8803-A1A53B9F591E}"/>
              </a:ext>
            </a:extLst>
          </p:cNvPr>
          <p:cNvSpPr txBox="1"/>
          <p:nvPr/>
        </p:nvSpPr>
        <p:spPr>
          <a:xfrm>
            <a:off x="3248025" y="1847850"/>
            <a:ext cx="3562350" cy="307777"/>
          </a:xfrm>
          <a:prstGeom prst="rect">
            <a:avLst/>
          </a:prstGeom>
          <a:noFill/>
        </p:spPr>
        <p:txBody>
          <a:bodyPr wrap="square" rtlCol="0">
            <a:spAutoFit/>
          </a:bodyPr>
          <a:lstStyle/>
          <a:p>
            <a:r>
              <a:rPr lang="en-US" sz="1400" dirty="0">
                <a:solidFill>
                  <a:schemeClr val="bg1"/>
                </a:solidFill>
              </a:rPr>
              <a:t>https://www.imaginit.com/about/overview</a:t>
            </a:r>
          </a:p>
        </p:txBody>
      </p:sp>
    </p:spTree>
    <p:extLst>
      <p:ext uri="{BB962C8B-B14F-4D97-AF65-F5344CB8AC3E}">
        <p14:creationId xmlns:p14="http://schemas.microsoft.com/office/powerpoint/2010/main" val="40021509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3041527"/>
            <a:ext cx="7372350" cy="469900"/>
          </a:xfrm>
        </p:spPr>
        <p:txBody>
          <a:bodyPr/>
          <a:lstStyle/>
          <a:p>
            <a:r>
              <a:rPr lang="en-US" altLang="en-US" dirty="0"/>
              <a:t>Thanks!</a:t>
            </a:r>
            <a:endParaRPr lang="en-US" dirty="0"/>
          </a:p>
        </p:txBody>
      </p:sp>
    </p:spTree>
    <p:extLst>
      <p:ext uri="{BB962C8B-B14F-4D97-AF65-F5344CB8AC3E}">
        <p14:creationId xmlns:p14="http://schemas.microsoft.com/office/powerpoint/2010/main" val="11928879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pPr lvl="0"/>
            <a:r>
              <a:rPr lang="en-US" dirty="0"/>
              <a:t>Add Components to a Design</a:t>
            </a:r>
          </a:p>
          <a:p>
            <a:pPr lvl="0"/>
            <a:r>
              <a:rPr lang="en-US" dirty="0"/>
              <a:t>Convert Secondary Features to a New Body</a:t>
            </a:r>
          </a:p>
          <a:p>
            <a:pPr lvl="0"/>
            <a:r>
              <a:rPr lang="en-US" dirty="0"/>
              <a:t>Create Multiple Bodies</a:t>
            </a:r>
          </a:p>
          <a:p>
            <a:pPr lvl="0"/>
            <a:r>
              <a:rPr lang="en-US" dirty="0"/>
              <a:t>Move and Align Bodies</a:t>
            </a:r>
          </a:p>
          <a:p>
            <a:pPr lvl="0"/>
            <a:r>
              <a:rPr lang="en-US" dirty="0"/>
              <a:t>Create Components from Bodies</a:t>
            </a:r>
          </a:p>
        </p:txBody>
      </p:sp>
    </p:spTree>
    <p:extLst>
      <p:ext uri="{BB962C8B-B14F-4D97-AF65-F5344CB8AC3E}">
        <p14:creationId xmlns:p14="http://schemas.microsoft.com/office/powerpoint/2010/main" val="175503976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Add Components to a Design</a:t>
            </a:r>
          </a:p>
        </p:txBody>
      </p:sp>
      <p:sp>
        <p:nvSpPr>
          <p:cNvPr id="3" name="Content Placeholder 2"/>
          <p:cNvSpPr>
            <a:spLocks noGrp="1"/>
          </p:cNvSpPr>
          <p:nvPr>
            <p:ph idx="1"/>
          </p:nvPr>
        </p:nvSpPr>
        <p:spPr/>
        <p:txBody>
          <a:bodyPr/>
          <a:lstStyle/>
          <a:p>
            <a:r>
              <a:rPr lang="en-US" dirty="0"/>
              <a:t>How to add existing components to a design:</a:t>
            </a:r>
          </a:p>
          <a:p>
            <a:pPr marL="0" indent="0">
              <a:buNone/>
            </a:pPr>
            <a:r>
              <a:rPr lang="en-US" sz="1400" dirty="0"/>
              <a:t>Once components or assemblies have been created and saved they can be added to a design.</a:t>
            </a:r>
          </a:p>
          <a:p>
            <a:pPr marL="0" indent="0">
              <a:buNone/>
            </a:pPr>
            <a:endParaRPr lang="en-US" sz="1400" dirty="0"/>
          </a:p>
          <a:p>
            <a:pPr marL="0" indent="0">
              <a:buNone/>
            </a:pPr>
            <a:endParaRPr lang="en-US" sz="1400" dirty="0"/>
          </a:p>
        </p:txBody>
      </p:sp>
      <p:pic>
        <p:nvPicPr>
          <p:cNvPr id="4" name="Picture 3">
            <a:extLst>
              <a:ext uri="{FF2B5EF4-FFF2-40B4-BE49-F238E27FC236}">
                <a16:creationId xmlns:a16="http://schemas.microsoft.com/office/drawing/2014/main" id="{63DE5BB8-046F-4079-AF62-8D51A91C472D}"/>
              </a:ext>
            </a:extLst>
          </p:cNvPr>
          <p:cNvPicPr>
            <a:picLocks noChangeAspect="1"/>
          </p:cNvPicPr>
          <p:nvPr/>
        </p:nvPicPr>
        <p:blipFill>
          <a:blip r:embed="rId3"/>
          <a:stretch>
            <a:fillRect/>
          </a:stretch>
        </p:blipFill>
        <p:spPr>
          <a:xfrm>
            <a:off x="652462" y="2362199"/>
            <a:ext cx="7781925" cy="3982836"/>
          </a:xfrm>
          <a:prstGeom prst="rect">
            <a:avLst/>
          </a:prstGeom>
        </p:spPr>
      </p:pic>
    </p:spTree>
    <p:extLst>
      <p:ext uri="{BB962C8B-B14F-4D97-AF65-F5344CB8AC3E}">
        <p14:creationId xmlns:p14="http://schemas.microsoft.com/office/powerpoint/2010/main" val="317286040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Add Components to a Design</a:t>
            </a:r>
          </a:p>
        </p:txBody>
      </p:sp>
      <p:sp>
        <p:nvSpPr>
          <p:cNvPr id="3" name="Content Placeholder 2"/>
          <p:cNvSpPr>
            <a:spLocks noGrp="1"/>
          </p:cNvSpPr>
          <p:nvPr>
            <p:ph idx="1"/>
          </p:nvPr>
        </p:nvSpPr>
        <p:spPr/>
        <p:txBody>
          <a:bodyPr/>
          <a:lstStyle/>
          <a:p>
            <a:r>
              <a:rPr lang="en-US" dirty="0"/>
              <a:t>Exercise One: Add the Steering and Stationary Linkage</a:t>
            </a:r>
          </a:p>
          <a:p>
            <a:pPr marL="0" indent="0">
              <a:buNone/>
            </a:pPr>
            <a:endParaRPr lang="en-US" sz="1400" dirty="0"/>
          </a:p>
          <a:p>
            <a:pPr marL="0" indent="0">
              <a:buNone/>
            </a:pPr>
            <a:endParaRPr lang="en-US" sz="1400" dirty="0"/>
          </a:p>
        </p:txBody>
      </p:sp>
      <p:pic>
        <p:nvPicPr>
          <p:cNvPr id="4" name="Picture 3">
            <a:extLst>
              <a:ext uri="{FF2B5EF4-FFF2-40B4-BE49-F238E27FC236}">
                <a16:creationId xmlns:a16="http://schemas.microsoft.com/office/drawing/2014/main" id="{63DE5BB8-046F-4079-AF62-8D51A91C472D}"/>
              </a:ext>
            </a:extLst>
          </p:cNvPr>
          <p:cNvPicPr>
            <a:picLocks noChangeAspect="1"/>
          </p:cNvPicPr>
          <p:nvPr/>
        </p:nvPicPr>
        <p:blipFill>
          <a:blip r:embed="rId3"/>
          <a:stretch>
            <a:fillRect/>
          </a:stretch>
        </p:blipFill>
        <p:spPr>
          <a:xfrm>
            <a:off x="1979525" y="3407094"/>
            <a:ext cx="5601156" cy="2866706"/>
          </a:xfrm>
          <a:prstGeom prst="rect">
            <a:avLst/>
          </a:prstGeom>
        </p:spPr>
      </p:pic>
      <p:sp>
        <p:nvSpPr>
          <p:cNvPr id="5" name="TextBox 4">
            <a:extLst>
              <a:ext uri="{FF2B5EF4-FFF2-40B4-BE49-F238E27FC236}">
                <a16:creationId xmlns:a16="http://schemas.microsoft.com/office/drawing/2014/main" id="{26EA6F67-75A0-4191-9037-DB836F604979}"/>
              </a:ext>
            </a:extLst>
          </p:cNvPr>
          <p:cNvSpPr txBox="1"/>
          <p:nvPr/>
        </p:nvSpPr>
        <p:spPr>
          <a:xfrm>
            <a:off x="609600" y="2143125"/>
            <a:ext cx="7524750" cy="1661993"/>
          </a:xfrm>
          <a:prstGeom prst="rect">
            <a:avLst/>
          </a:prstGeom>
          <a:noFill/>
        </p:spPr>
        <p:txBody>
          <a:bodyPr wrap="square" rtlCol="0">
            <a:spAutoFit/>
          </a:bodyPr>
          <a:lstStyle/>
          <a:p>
            <a:pPr marL="342900" indent="-342900">
              <a:buFont typeface="+mj-lt"/>
              <a:buAutoNum type="arabicPeriod"/>
            </a:pPr>
            <a:r>
              <a:rPr lang="en-US" sz="1400" dirty="0"/>
              <a:t>Open the Derby Assembly file</a:t>
            </a:r>
          </a:p>
          <a:p>
            <a:pPr marL="342900" indent="-342900">
              <a:buFont typeface="+mj-lt"/>
              <a:buAutoNum type="arabicPeriod"/>
            </a:pPr>
            <a:r>
              <a:rPr lang="en-US" sz="1400" dirty="0"/>
              <a:t>Drag and drop both stationary and steering linkages into the design</a:t>
            </a:r>
          </a:p>
          <a:p>
            <a:pPr marL="342900" indent="-342900">
              <a:buFont typeface="+mj-lt"/>
              <a:buAutoNum type="arabicPeriod"/>
            </a:pPr>
            <a:r>
              <a:rPr lang="en-US" sz="1400" dirty="0"/>
              <a:t>Raise both up 1.5 in the Y direction (Up/ Down)</a:t>
            </a:r>
          </a:p>
          <a:p>
            <a:pPr marL="342900" indent="-342900">
              <a:buFont typeface="+mj-lt"/>
              <a:buAutoNum type="arabicPeriod"/>
            </a:pPr>
            <a:r>
              <a:rPr lang="en-US" sz="1400" dirty="0"/>
              <a:t>Move the steering linkage to 47 inches in the Z direction (Forward/ Back)</a:t>
            </a:r>
          </a:p>
          <a:p>
            <a:pPr marL="342900" indent="-342900">
              <a:buFont typeface="+mj-lt"/>
              <a:buAutoNum type="arabicPeriod"/>
            </a:pPr>
            <a:r>
              <a:rPr lang="en-US" sz="1400" dirty="0"/>
              <a:t>Move the stationary linkage -14 inches in the Z direction (Forward/ Back)</a:t>
            </a:r>
          </a:p>
          <a:p>
            <a:pPr marL="342900" indent="-342900">
              <a:buFont typeface="+mj-lt"/>
              <a:buAutoNum type="arabicPeriod"/>
            </a:pPr>
            <a:endParaRPr lang="en-US" sz="1400" dirty="0"/>
          </a:p>
          <a:p>
            <a:endParaRPr lang="en-US" dirty="0"/>
          </a:p>
        </p:txBody>
      </p:sp>
    </p:spTree>
    <p:extLst>
      <p:ext uri="{BB962C8B-B14F-4D97-AF65-F5344CB8AC3E}">
        <p14:creationId xmlns:p14="http://schemas.microsoft.com/office/powerpoint/2010/main" val="339457264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Convert Secondary Features to a New Body</a:t>
            </a:r>
          </a:p>
        </p:txBody>
      </p:sp>
      <p:sp>
        <p:nvSpPr>
          <p:cNvPr id="3" name="Content Placeholder 2"/>
          <p:cNvSpPr>
            <a:spLocks noGrp="1"/>
          </p:cNvSpPr>
          <p:nvPr>
            <p:ph idx="1"/>
          </p:nvPr>
        </p:nvSpPr>
        <p:spPr>
          <a:xfrm>
            <a:off x="466725" y="1641475"/>
            <a:ext cx="8153400" cy="4546600"/>
          </a:xfrm>
        </p:spPr>
        <p:txBody>
          <a:bodyPr/>
          <a:lstStyle/>
          <a:p>
            <a:r>
              <a:rPr lang="en-US" dirty="0"/>
              <a:t>Existing bodies can be converted into components:</a:t>
            </a:r>
          </a:p>
          <a:p>
            <a:pPr marL="0" indent="0">
              <a:buNone/>
            </a:pPr>
            <a:r>
              <a:rPr lang="en-US" sz="1400" dirty="0"/>
              <a:t>Once a body has been designed to be a body, it can be converted into a component</a:t>
            </a:r>
          </a:p>
          <a:p>
            <a:pPr marL="0" indent="0">
              <a:buNone/>
            </a:pPr>
            <a:endParaRPr lang="en-US" sz="1400" dirty="0"/>
          </a:p>
          <a:p>
            <a:pPr marL="0" indent="0">
              <a:buNone/>
            </a:pPr>
            <a:endParaRPr lang="en-US" sz="1400" dirty="0"/>
          </a:p>
        </p:txBody>
      </p:sp>
      <p:pic>
        <p:nvPicPr>
          <p:cNvPr id="5" name="Picture 4">
            <a:extLst>
              <a:ext uri="{FF2B5EF4-FFF2-40B4-BE49-F238E27FC236}">
                <a16:creationId xmlns:a16="http://schemas.microsoft.com/office/drawing/2014/main" id="{5F26B4D6-A50F-4A66-AE75-E73FA82F2A01}"/>
              </a:ext>
            </a:extLst>
          </p:cNvPr>
          <p:cNvPicPr>
            <a:picLocks noChangeAspect="1"/>
          </p:cNvPicPr>
          <p:nvPr/>
        </p:nvPicPr>
        <p:blipFill>
          <a:blip r:embed="rId3"/>
          <a:stretch>
            <a:fillRect/>
          </a:stretch>
        </p:blipFill>
        <p:spPr>
          <a:xfrm>
            <a:off x="1464786" y="2419350"/>
            <a:ext cx="6130290" cy="3897006"/>
          </a:xfrm>
          <a:prstGeom prst="rect">
            <a:avLst/>
          </a:prstGeom>
        </p:spPr>
      </p:pic>
    </p:spTree>
    <p:extLst>
      <p:ext uri="{BB962C8B-B14F-4D97-AF65-F5344CB8AC3E}">
        <p14:creationId xmlns:p14="http://schemas.microsoft.com/office/powerpoint/2010/main" val="3889772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Convert Secondary Features to a New Body</a:t>
            </a:r>
          </a:p>
        </p:txBody>
      </p:sp>
      <p:sp>
        <p:nvSpPr>
          <p:cNvPr id="3" name="Content Placeholder 2"/>
          <p:cNvSpPr>
            <a:spLocks noGrp="1"/>
          </p:cNvSpPr>
          <p:nvPr>
            <p:ph idx="1"/>
          </p:nvPr>
        </p:nvSpPr>
        <p:spPr>
          <a:xfrm>
            <a:off x="466725" y="1641475"/>
            <a:ext cx="8153400" cy="4546600"/>
          </a:xfrm>
        </p:spPr>
        <p:txBody>
          <a:bodyPr/>
          <a:lstStyle/>
          <a:p>
            <a:r>
              <a:rPr lang="en-US" dirty="0"/>
              <a:t>Exercise Two: Convert a Feature to a New Body</a:t>
            </a:r>
            <a:endParaRPr lang="en-US" sz="1400" dirty="0"/>
          </a:p>
          <a:p>
            <a:pPr marL="0" indent="0">
              <a:buNone/>
            </a:pPr>
            <a:r>
              <a:rPr lang="en-US" sz="1400" dirty="0"/>
              <a:t>Edit the second extrude feature.</a:t>
            </a:r>
          </a:p>
          <a:p>
            <a:endParaRPr lang="en-US" dirty="0"/>
          </a:p>
          <a:p>
            <a:pPr marL="0" indent="0">
              <a:buNone/>
            </a:pPr>
            <a:endParaRPr lang="en-US" sz="1400" dirty="0"/>
          </a:p>
        </p:txBody>
      </p:sp>
      <p:sp>
        <p:nvSpPr>
          <p:cNvPr id="4" name="TextBox 3">
            <a:extLst>
              <a:ext uri="{FF2B5EF4-FFF2-40B4-BE49-F238E27FC236}">
                <a16:creationId xmlns:a16="http://schemas.microsoft.com/office/drawing/2014/main" id="{20CFCCA8-73DF-41A6-A899-CC154D0FF94E}"/>
              </a:ext>
            </a:extLst>
          </p:cNvPr>
          <p:cNvSpPr txBox="1"/>
          <p:nvPr/>
        </p:nvSpPr>
        <p:spPr>
          <a:xfrm>
            <a:off x="466725" y="2627138"/>
            <a:ext cx="2562225" cy="307777"/>
          </a:xfrm>
          <a:prstGeom prst="rect">
            <a:avLst/>
          </a:prstGeom>
          <a:noFill/>
        </p:spPr>
        <p:txBody>
          <a:bodyPr wrap="square" rtlCol="0">
            <a:spAutoFit/>
          </a:bodyPr>
          <a:lstStyle/>
          <a:p>
            <a:endParaRPr lang="en-US" sz="1400" dirty="0"/>
          </a:p>
        </p:txBody>
      </p:sp>
      <p:pic>
        <p:nvPicPr>
          <p:cNvPr id="7" name="Picture 6">
            <a:extLst>
              <a:ext uri="{FF2B5EF4-FFF2-40B4-BE49-F238E27FC236}">
                <a16:creationId xmlns:a16="http://schemas.microsoft.com/office/drawing/2014/main" id="{A8D1F66C-0FD3-4343-BFFB-C16B512ADAD8}"/>
              </a:ext>
            </a:extLst>
          </p:cNvPr>
          <p:cNvPicPr>
            <a:picLocks noChangeAspect="1"/>
          </p:cNvPicPr>
          <p:nvPr/>
        </p:nvPicPr>
        <p:blipFill>
          <a:blip r:embed="rId3"/>
          <a:stretch>
            <a:fillRect/>
          </a:stretch>
        </p:blipFill>
        <p:spPr>
          <a:xfrm>
            <a:off x="2956799" y="3197293"/>
            <a:ext cx="2849402" cy="2869976"/>
          </a:xfrm>
          <a:prstGeom prst="rect">
            <a:avLst/>
          </a:prstGeom>
        </p:spPr>
      </p:pic>
      <p:sp>
        <p:nvSpPr>
          <p:cNvPr id="8" name="TextBox 7">
            <a:extLst>
              <a:ext uri="{FF2B5EF4-FFF2-40B4-BE49-F238E27FC236}">
                <a16:creationId xmlns:a16="http://schemas.microsoft.com/office/drawing/2014/main" id="{4296EEB7-9047-4C64-BFFB-7AE3EAFF869B}"/>
              </a:ext>
            </a:extLst>
          </p:cNvPr>
          <p:cNvSpPr txBox="1"/>
          <p:nvPr/>
        </p:nvSpPr>
        <p:spPr>
          <a:xfrm>
            <a:off x="619125" y="2364760"/>
            <a:ext cx="7524750" cy="1015663"/>
          </a:xfrm>
          <a:prstGeom prst="rect">
            <a:avLst/>
          </a:prstGeom>
          <a:noFill/>
        </p:spPr>
        <p:txBody>
          <a:bodyPr wrap="square" rtlCol="0">
            <a:spAutoFit/>
          </a:bodyPr>
          <a:lstStyle/>
          <a:p>
            <a:pPr marL="342900" indent="-342900">
              <a:buFont typeface="+mj-lt"/>
              <a:buAutoNum type="arabicPeriod"/>
            </a:pPr>
            <a:r>
              <a:rPr lang="en-US" sz="1400" dirty="0"/>
              <a:t>Right Click on the second extrusion in the history, from the last session</a:t>
            </a:r>
          </a:p>
          <a:p>
            <a:pPr marL="342900" indent="-342900">
              <a:buFont typeface="+mj-lt"/>
              <a:buAutoNum type="arabicPeriod"/>
            </a:pPr>
            <a:r>
              <a:rPr lang="en-US" sz="1400" dirty="0"/>
              <a:t>Select Edit Feature, to modify the extrude for the top floorboard</a:t>
            </a:r>
          </a:p>
          <a:p>
            <a:pPr marL="342900" indent="-342900">
              <a:buFont typeface="+mj-lt"/>
              <a:buAutoNum type="arabicPeriod"/>
            </a:pPr>
            <a:endParaRPr lang="en-US" sz="1400" dirty="0"/>
          </a:p>
          <a:p>
            <a:endParaRPr lang="en-US" dirty="0"/>
          </a:p>
        </p:txBody>
      </p:sp>
    </p:spTree>
    <p:extLst>
      <p:ext uri="{BB962C8B-B14F-4D97-AF65-F5344CB8AC3E}">
        <p14:creationId xmlns:p14="http://schemas.microsoft.com/office/powerpoint/2010/main" val="4106915943"/>
      </p:ext>
    </p:extLst>
  </p:cSld>
  <p:clrMapOvr>
    <a:masterClrMapping/>
  </p:clrMapOvr>
  <p:transition>
    <p:fade/>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ive Lecture Slide Starter.pptx" id="{8FD58879-4CB5-4A4C-8075-5B1A32D852F5}" vid="{7568B765-B6FE-4E8F-BEF0-3332E63A16FF}"/>
    </a:ext>
  </a:ext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ive Lecture Slide Starter.pptx" id="{8FD58879-4CB5-4A4C-8075-5B1A32D852F5}" vid="{A07FE3AA-4570-4152-9B35-9B4430173979}"/>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912D17ADBD6A4D9CC4231FC828F88B" ma:contentTypeVersion="1" ma:contentTypeDescription="Create a new document." ma:contentTypeScope="" ma:versionID="2e6d4e297a7e57d56876b04f70a806ea">
  <xsd:schema xmlns:xsd="http://www.w3.org/2001/XMLSchema" xmlns:xs="http://www.w3.org/2001/XMLSchema" xmlns:p="http://schemas.microsoft.com/office/2006/metadata/properties" xmlns:ns2="b9c0ddd3-5b4f-4608-9eb5-5940a339de85" targetNamespace="http://schemas.microsoft.com/office/2006/metadata/properties" ma:root="true" ma:fieldsID="978ac0f64cbda647936c24669feb6953" ns2:_="">
    <xsd:import namespace="b9c0ddd3-5b4f-4608-9eb5-5940a339de85"/>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c0ddd3-5b4f-4608-9eb5-5940a339de8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EC8D0F-BCAA-46F5-A3C7-4F01FC41E7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c0ddd3-5b4f-4608-9eb5-5940a339de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7E7B15-A1F9-4ABD-B1AC-E7C42D8B41C1}">
  <ds:schemaRefs>
    <ds:schemaRef ds:uri="b9c0ddd3-5b4f-4608-9eb5-5940a339de85"/>
    <ds:schemaRef ds:uri="http://schemas.openxmlformats.org/package/2006/metadata/core-properties"/>
    <ds:schemaRef ds:uri="http://purl.org/dc/terms/"/>
    <ds:schemaRef ds:uri="http://purl.org/dc/elements/1.1/"/>
    <ds:schemaRef ds:uri="http://purl.org/dc/dcmitype/"/>
    <ds:schemaRef ds:uri="http://schemas.microsoft.com/office/2006/documentManagement/types"/>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8648B57-41E8-403C-8380-B05D2F0793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Live Lecture Slide Starter 2017</Template>
  <TotalTime>5706</TotalTime>
  <Words>2464</Words>
  <Application>Microsoft Office PowerPoint</Application>
  <PresentationFormat>On-screen Show (4:3)</PresentationFormat>
  <Paragraphs>334</Paragraphs>
  <Slides>40</Slides>
  <Notes>38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40</vt:i4>
      </vt:variant>
    </vt:vector>
  </HeadingPairs>
  <TitlesOfParts>
    <vt:vector size="45" baseType="lpstr">
      <vt:lpstr>Arial</vt:lpstr>
      <vt:lpstr>Courier New</vt:lpstr>
      <vt:lpstr>Wingdings</vt:lpstr>
      <vt:lpstr>Default Design</vt:lpstr>
      <vt:lpstr>Custom Design</vt:lpstr>
      <vt:lpstr>Welcome to the lecture</vt:lpstr>
      <vt:lpstr>PowerPoint Presentation</vt:lpstr>
      <vt:lpstr>Instructor Bio</vt:lpstr>
      <vt:lpstr>Services</vt:lpstr>
      <vt:lpstr>Agenda</vt:lpstr>
      <vt:lpstr>Add Components to a Design</vt:lpstr>
      <vt:lpstr>Add Components to a Design</vt:lpstr>
      <vt:lpstr>Convert Secondary Features to a New Body</vt:lpstr>
      <vt:lpstr>Convert Secondary Features to a New Body</vt:lpstr>
      <vt:lpstr>Convert Secondary Features to a New Body</vt:lpstr>
      <vt:lpstr>Create Multiple Bodies</vt:lpstr>
      <vt:lpstr>Create Multiple Bodies</vt:lpstr>
      <vt:lpstr>Create Multiple Bodies</vt:lpstr>
      <vt:lpstr>Create Multiple Bodies</vt:lpstr>
      <vt:lpstr>Create Multiple Bodies</vt:lpstr>
      <vt:lpstr>Create Multiple Bodies</vt:lpstr>
      <vt:lpstr>Create Multiple Bodies</vt:lpstr>
      <vt:lpstr>Create Multiple Bodies</vt:lpstr>
      <vt:lpstr>Create Multiple Bodies</vt:lpstr>
      <vt:lpstr>Create Multiple Bodies</vt:lpstr>
      <vt:lpstr>Create Multiple Bodies</vt:lpstr>
      <vt:lpstr>Create Multiple Bodies</vt:lpstr>
      <vt:lpstr>Create Multiple Bodies</vt:lpstr>
      <vt:lpstr>Create Multiple Bodies</vt:lpstr>
      <vt:lpstr>Create Multiple Bodies</vt:lpstr>
      <vt:lpstr>Create Multiple Bodies</vt:lpstr>
      <vt:lpstr>Create Multiple Bodies</vt:lpstr>
      <vt:lpstr>Create Multiple Bodies</vt:lpstr>
      <vt:lpstr>Create Multiple Bodies</vt:lpstr>
      <vt:lpstr>Create Multiple Bodies</vt:lpstr>
      <vt:lpstr>Move and Align Bodies</vt:lpstr>
      <vt:lpstr>Move and Align Bodies</vt:lpstr>
      <vt:lpstr>Move and Align Bodies</vt:lpstr>
      <vt:lpstr>Create Components from Bodies</vt:lpstr>
      <vt:lpstr>Create Components from Bodies</vt:lpstr>
      <vt:lpstr>Create Components from Bodies</vt:lpstr>
      <vt:lpstr>Questions?</vt:lpstr>
      <vt:lpstr>Receive Your Autodesk Course Completion Certificate</vt:lpstr>
      <vt:lpstr>Receive Your Autodesk Course Completion certificate</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lecture</dc:title>
  <dc:creator>Thayne Wickam</dc:creator>
  <cp:lastModifiedBy>Thayne Wickam</cp:lastModifiedBy>
  <cp:revision>143</cp:revision>
  <cp:lastPrinted>2010-03-22T15:50:46Z</cp:lastPrinted>
  <dcterms:created xsi:type="dcterms:W3CDTF">2018-01-26T14:28:03Z</dcterms:created>
  <dcterms:modified xsi:type="dcterms:W3CDTF">2018-02-12T19:08:54Z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0x01010076912D17ADBD6A4D9CC4231FC828F88B</vt:lpwstr>
  </property>
</Properties>
</file>