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5"/>
  </p:notesMasterIdLst>
  <p:sldIdLst>
    <p:sldId id="268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C66C3-40A6-AC4D-804C-58176F6BDA2F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BEC97-54A6-E54D-9F4F-D3705920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7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5C4D271-57A1-7645-8E86-A22A5A64936E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AA12281-ACE1-F249-A5E3-6AA53C93634B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E0673A9-B3BE-1645-8E99-E3A82BA18345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CE7EAE2-6C4A-4947-AA32-B45F7BA164B7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93F6A16-7B18-D141-A57B-635B8F163853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EABB56-9E1E-CD4C-86E0-152ED7E04245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CA3D1-D3BA-CA40-B12B-C02D8B1798A1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F66E00C-F85C-2E4B-AF48-6826C2248CA5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214584E-0903-FF4D-8EF0-1356204E71D3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D8440E7-B8ED-A049-B2D6-847C1FCE00A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D89673E-38AB-1747-A1DB-D587518AD8E3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064CB93-D7C8-6643-BE08-C4D660CDD009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8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7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95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6400800"/>
            <a:ext cx="7924800" cy="3048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39763" y="6423025"/>
            <a:ext cx="3200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  <a:latin typeface="Sabon LT Std" charset="0"/>
              </a:rPr>
              <a:t>©</a:t>
            </a:r>
            <a:r>
              <a:rPr lang="en-US" sz="1200" dirty="0" smtClean="0">
                <a:solidFill>
                  <a:srgbClr val="FFFFFF"/>
                </a:solidFill>
                <a:latin typeface="Sabon LT Std Bold" charset="0"/>
              </a:rPr>
              <a:t>CHANNEL</a:t>
            </a:r>
            <a:r>
              <a:rPr lang="en-US" sz="1200" dirty="0" smtClean="0">
                <a:solidFill>
                  <a:srgbClr val="FFFFFF"/>
                </a:solidFill>
                <a:latin typeface="Sabon LT Std" charset="0"/>
              </a:rPr>
              <a:t>CORP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09600" y="1981200"/>
            <a:ext cx="152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2400" dirty="0">
              <a:solidFill>
                <a:srgbClr val="0000FF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11188" y="609600"/>
            <a:ext cx="15224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438400" y="609600"/>
            <a:ext cx="6096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Channel management: </a:t>
            </a:r>
            <a:br>
              <a:rPr lang="en-US" sz="3600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the business dynamic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438400" y="19812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Click to edit Master text styles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98781-7F36-134E-8E4A-46172CB1D5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33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E7B49-7084-3D4A-904E-F7C757BBA2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23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B480D-259B-C441-9980-0C78AC3A857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81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981200"/>
            <a:ext cx="29718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981200"/>
            <a:ext cx="29718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08C65-EF79-D542-BB3C-C353522427C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20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9145-8665-494D-AE6D-6596B4E825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51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A7B31-8C9A-EF42-9C91-0D63AD1108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4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BD79-DAF7-8D47-84B5-DC58BBFE71D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59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FD199-0945-1541-A6E1-D7E67CA20E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4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38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406DD-9AE0-D840-B3B4-00D2DDBB99C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64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2BC0-2B06-0F43-80D9-064A029F08F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2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609600"/>
            <a:ext cx="1524000" cy="2057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609600"/>
            <a:ext cx="4419600" cy="205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4CC06-7F77-484D-AACF-F0C660F045C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4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7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1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5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9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55F02-0E8F-574A-9E81-238551A68191}" type="datetimeFigureOut">
              <a:rPr lang="en-US" smtClean="0"/>
              <a:t>18-06-11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F3002-2900-F946-B488-2120BF8E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5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ChangeArrowheads="1"/>
          </p:cNvSpPr>
          <p:nvPr/>
        </p:nvSpPr>
        <p:spPr bwMode="auto">
          <a:xfrm>
            <a:off x="533400" y="6400800"/>
            <a:ext cx="8001000" cy="3048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609600"/>
            <a:ext cx="6096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981200"/>
            <a:ext cx="609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609600" y="1981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39763" y="6423025"/>
            <a:ext cx="3200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  <a:latin typeface="Sabon LT Std" charset="0"/>
              </a:rPr>
              <a:t>©</a:t>
            </a:r>
            <a:r>
              <a:rPr lang="en-US" sz="1200" dirty="0" smtClean="0">
                <a:solidFill>
                  <a:srgbClr val="FFFFFF"/>
                </a:solidFill>
                <a:latin typeface="Sabon LT Std Bold" charset="0"/>
              </a:rPr>
              <a:t>CHANNEL</a:t>
            </a:r>
            <a:r>
              <a:rPr lang="en-US" sz="1200" dirty="0" smtClean="0">
                <a:solidFill>
                  <a:srgbClr val="FFFFFF"/>
                </a:solidFill>
                <a:latin typeface="Sabon LT Std" charset="0"/>
              </a:rPr>
              <a:t>CORP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45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Gill Sans Std Light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DFA96D3-7B7A-8344-B2A6-7BA4A7227746}" type="slidenum">
              <a:rPr lang="en-US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2" name="Rectangle 25"/>
          <p:cNvSpPr>
            <a:spLocks noChangeArrowheads="1"/>
          </p:cNvSpPr>
          <p:nvPr/>
        </p:nvSpPr>
        <p:spPr bwMode="auto">
          <a:xfrm>
            <a:off x="609600" y="1981200"/>
            <a:ext cx="152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400" dirty="0">
              <a:solidFill>
                <a:srgbClr val="0000FF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3" name="Rectangle 26"/>
          <p:cNvSpPr>
            <a:spLocks noChangeArrowheads="1"/>
          </p:cNvSpPr>
          <p:nvPr/>
        </p:nvSpPr>
        <p:spPr bwMode="auto">
          <a:xfrm>
            <a:off x="611188" y="609600"/>
            <a:ext cx="15224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2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Std" pitchFamily="1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Std" pitchFamily="1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Std" pitchFamily="1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Std" pitchFamily="1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Std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Std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Std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Std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00FF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FF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FF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FF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FF"/>
          </a:solidFill>
          <a:latin typeface="+mn-lt"/>
          <a:ea typeface="ＭＳ Ｐゴシック" pitchFamily="-112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defRPr sz="1600">
          <a:solidFill>
            <a:srgbClr val="0000FF"/>
          </a:solidFill>
          <a:latin typeface="+mn-lt"/>
          <a:ea typeface="ＭＳ Ｐゴシック" pitchFamily="-112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defRPr sz="1600">
          <a:solidFill>
            <a:srgbClr val="0000FF"/>
          </a:solidFill>
          <a:latin typeface="+mn-lt"/>
          <a:ea typeface="ＭＳ Ｐゴシック" pitchFamily="-112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defRPr sz="1600">
          <a:solidFill>
            <a:srgbClr val="0000FF"/>
          </a:solidFill>
          <a:latin typeface="+mn-lt"/>
          <a:ea typeface="ＭＳ Ｐゴシック" pitchFamily="-112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defRPr sz="1600">
          <a:solidFill>
            <a:srgbClr val="0000FF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D9440E5-7E21-024A-8BFA-4292B0BB732B}" type="slidenum">
              <a:rPr lang="en-US" sz="1400">
                <a:solidFill>
                  <a:srgbClr val="000000"/>
                </a:solidFill>
                <a:latin typeface="Gill Sans Std Light" charset="0"/>
              </a:rPr>
              <a:pPr/>
              <a:t>1</a:t>
            </a:fld>
            <a:endParaRPr lang="en-US" sz="1400" dirty="0">
              <a:solidFill>
                <a:srgbClr val="000000"/>
              </a:solidFill>
              <a:latin typeface="Gill Sans Std Light" charset="0"/>
            </a:endParaRPr>
          </a:p>
        </p:txBody>
      </p:sp>
      <p:sp>
        <p:nvSpPr>
          <p:cNvPr id="76802" name="Rectangle 5"/>
          <p:cNvSpPr>
            <a:spLocks noGrp="1" noChangeArrowheads="1"/>
          </p:cNvSpPr>
          <p:nvPr/>
        </p:nvSpPr>
        <p:spPr bwMode="auto">
          <a:xfrm>
            <a:off x="608013" y="1844675"/>
            <a:ext cx="7921625" cy="44958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57200"/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dirty="0" smtClean="0">
                <a:solidFill>
                  <a:srgbClr val="FFFFFF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building an education channel: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dirty="0" smtClean="0">
                <a:solidFill>
                  <a:srgbClr val="FFFFFF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revisit </a:t>
            </a:r>
            <a:r>
              <a:rPr lang="en-US" sz="6000" dirty="0" smtClean="0">
                <a:solidFill>
                  <a:srgbClr val="FFFFFF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tactical and operational issues 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dirty="0">
                <a:solidFill>
                  <a:srgbClr val="FFFFFF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/>
            </a:r>
            <a:br>
              <a:rPr lang="en-US" sz="6000" dirty="0">
                <a:solidFill>
                  <a:srgbClr val="FFFFFF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</a:br>
            <a:r>
              <a:rPr lang="en-US" sz="6000" dirty="0">
                <a:solidFill>
                  <a:srgbClr val="FFFFFF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6000" dirty="0">
                <a:solidFill>
                  <a:srgbClr val="FFFFFF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</a:br>
            <a:r>
              <a:rPr lang="en-US" sz="6000" dirty="0">
                <a:solidFill>
                  <a:srgbClr val="FFFFFF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</a:t>
            </a:r>
            <a:endParaRPr lang="en-US" sz="7200" dirty="0">
              <a:solidFill>
                <a:srgbClr val="FFFFFF"/>
              </a:solidFill>
              <a:latin typeface="Gill Sans Std L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Rectangle 9"/>
          <p:cNvSpPr>
            <a:spLocks noGrp="1" noChangeArrowheads="1"/>
          </p:cNvSpPr>
          <p:nvPr/>
        </p:nvSpPr>
        <p:spPr bwMode="auto">
          <a:xfrm>
            <a:off x="473075" y="0"/>
            <a:ext cx="77724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srgbClr val="000000"/>
              </a:solidFill>
              <a:latin typeface="Sabon LT Std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4" name="TextBox 1"/>
          <p:cNvSpPr txBox="1">
            <a:spLocks noChangeArrowheads="1"/>
          </p:cNvSpPr>
          <p:nvPr/>
        </p:nvSpPr>
        <p:spPr bwMode="auto">
          <a:xfrm>
            <a:off x="769938" y="692150"/>
            <a:ext cx="3421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Sabon LT Std" charset="0"/>
                <a:cs typeface="Sabon LT Std" charset="0"/>
              </a:rPr>
              <a:t>CHANNELCORP</a:t>
            </a:r>
            <a:r>
              <a:rPr lang="en-US" sz="1800" dirty="0">
                <a:solidFill>
                  <a:srgbClr val="000000"/>
                </a:solidFill>
              </a:rPr>
              <a:t> pre</a:t>
            </a:r>
            <a:r>
              <a:rPr lang="en-US" sz="1800" i="1" dirty="0">
                <a:solidFill>
                  <a:srgbClr val="000000"/>
                </a:solidFill>
                <a:latin typeface="Gill Sans Light" charset="0"/>
                <a:cs typeface="Gill Sans Light" charset="0"/>
              </a:rPr>
              <a:t>sentation</a:t>
            </a:r>
          </a:p>
        </p:txBody>
      </p:sp>
    </p:spTree>
    <p:extLst>
      <p:ext uri="{BB962C8B-B14F-4D97-AF65-F5344CB8AC3E}">
        <p14:creationId xmlns:p14="http://schemas.microsoft.com/office/powerpoint/2010/main" val="137484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6B8C761-DCFE-2345-B7F4-09B2581A9F3E}" type="slidenum">
              <a:rPr lang="en-US" sz="1200">
                <a:solidFill>
                  <a:srgbClr val="FFFFFF"/>
                </a:solidFill>
                <a:latin typeface="Gill Sans Std Light" charset="0"/>
              </a:rPr>
              <a:pPr/>
              <a:t>10</a:t>
            </a:fld>
            <a:endParaRPr lang="en-US" sz="1400" dirty="0">
              <a:solidFill>
                <a:srgbClr val="FFFFFF"/>
              </a:solidFill>
              <a:latin typeface="Gill Sans Std Light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ill Sans Std" charset="0"/>
                <a:ea typeface="ＭＳ Ｐゴシック" charset="0"/>
                <a:cs typeface="ＭＳ Ｐゴシック" charset="0"/>
              </a:rPr>
              <a:t>What we know about channels</a:t>
            </a:r>
            <a:endParaRPr lang="en-US" dirty="0"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03425"/>
            <a:ext cx="6096000" cy="587375"/>
          </a:xfrm>
          <a:noFill/>
        </p:spPr>
        <p:txBody>
          <a:bodyPr/>
          <a:lstStyle/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Channel </a:t>
            </a: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marketing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sz="2000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7428" name="Rectangle 4"/>
          <p:cNvSpPr>
            <a:spLocks noChangeArrowheads="1"/>
          </p:cNvSpPr>
          <p:nvPr/>
        </p:nvSpPr>
        <p:spPr bwMode="auto">
          <a:xfrm>
            <a:off x="611188" y="773113"/>
            <a:ext cx="15224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7430" name="Rectangle 6"/>
          <p:cNvSpPr>
            <a:spLocks noChangeArrowheads="1"/>
          </p:cNvSpPr>
          <p:nvPr/>
        </p:nvSpPr>
        <p:spPr bwMode="auto">
          <a:xfrm>
            <a:off x="2438400" y="2463800"/>
            <a:ext cx="6096000" cy="354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ts val="140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Many of the channel programs that we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review make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no attempt to connect the program elements with the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partner’s requirements in the areas of</a:t>
            </a:r>
            <a:r>
              <a:rPr lang="en-US" altLang="ja-JP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cash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flow, revenue, expenses, assets and liabilities.</a:t>
            </a:r>
          </a:p>
          <a:p>
            <a:pPr defTabSz="914400" fontAlgn="base">
              <a:spcBef>
                <a:spcPct val="0"/>
              </a:spcBef>
              <a:spcAft>
                <a:spcPts val="140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Program offerings covered off all of the 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check boxes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in the competitive analysis, but failed to pass basic 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financial – so what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tests from the partner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perspective</a:t>
            </a:r>
            <a:r>
              <a:rPr lang="mr-IN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…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as a result partners withhold investment.</a:t>
            </a:r>
            <a:endParaRPr lang="en-US" dirty="0">
              <a:solidFill>
                <a:srgbClr val="000000"/>
              </a:solidFill>
              <a:latin typeface="Gill Sans Std Light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ts val="140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Based on our reviews, we have concluded that many channel marketing personnel do not have strong enough financial skills to make their programs R/E/A/L.</a:t>
            </a:r>
          </a:p>
        </p:txBody>
      </p:sp>
      <p:sp>
        <p:nvSpPr>
          <p:cNvPr id="487431" name="Rectangle 7"/>
          <p:cNvSpPr>
            <a:spLocks noChangeArrowheads="1"/>
          </p:cNvSpPr>
          <p:nvPr/>
        </p:nvSpPr>
        <p:spPr bwMode="auto">
          <a:xfrm>
            <a:off x="609600" y="2003425"/>
            <a:ext cx="152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What kind of financial skillsets are your channel marketers </a:t>
            </a:r>
            <a:r>
              <a:rPr lang="en-US" sz="1600" dirty="0" smtClean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and partner sales personnel required 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to have?</a:t>
            </a:r>
          </a:p>
        </p:txBody>
      </p:sp>
    </p:spTree>
    <p:extLst>
      <p:ext uri="{BB962C8B-B14F-4D97-AF65-F5344CB8AC3E}">
        <p14:creationId xmlns:p14="http://schemas.microsoft.com/office/powerpoint/2010/main" val="168978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D8D76A3-4742-E24F-AF8D-0F8673AB2388}" type="slidenum">
              <a:rPr lang="en-US" sz="1200">
                <a:solidFill>
                  <a:srgbClr val="FFFFFF"/>
                </a:solidFill>
                <a:latin typeface="Gill Sans Std Light" charset="0"/>
              </a:rPr>
              <a:pPr/>
              <a:t>11</a:t>
            </a:fld>
            <a:endParaRPr lang="en-US" sz="1400" dirty="0">
              <a:solidFill>
                <a:srgbClr val="FFFFFF"/>
              </a:solidFill>
              <a:latin typeface="Gill Sans Std Light" charset="0"/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ill Sans Std" charset="0"/>
                <a:ea typeface="ＭＳ Ｐゴシック" charset="0"/>
                <a:cs typeface="ＭＳ Ｐゴシック" charset="0"/>
              </a:rPr>
              <a:t>What we know about channels</a:t>
            </a:r>
            <a:endParaRPr lang="en-US" dirty="0"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03425"/>
            <a:ext cx="6096000" cy="587375"/>
          </a:xfrm>
          <a:noFill/>
        </p:spPr>
        <p:txBody>
          <a:bodyPr/>
          <a:lstStyle/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Channel </a:t>
            </a: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development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4964" name="Rectangle 4"/>
          <p:cNvSpPr>
            <a:spLocks noChangeArrowheads="1"/>
          </p:cNvSpPr>
          <p:nvPr/>
        </p:nvSpPr>
        <p:spPr bwMode="auto">
          <a:xfrm>
            <a:off x="611188" y="773113"/>
            <a:ext cx="15224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4965" name="Rectangle 5"/>
          <p:cNvSpPr>
            <a:spLocks noChangeArrowheads="1"/>
          </p:cNvSpPr>
          <p:nvPr/>
        </p:nvSpPr>
        <p:spPr bwMode="auto">
          <a:xfrm>
            <a:off x="609600" y="2003425"/>
            <a:ext cx="152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The best vendors are viewing channel development </a:t>
            </a:r>
            <a:b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</a:b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like pipeline companies view </a:t>
            </a:r>
            <a:r>
              <a:rPr lang="ja-JP" altLang="en-US" sz="160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laying pipe</a:t>
            </a:r>
            <a:r>
              <a:rPr lang="ja-JP" altLang="en-US" sz="160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”</a:t>
            </a:r>
            <a:endParaRPr lang="en-US" sz="1600" dirty="0">
              <a:solidFill>
                <a:srgbClr val="000000"/>
              </a:solidFill>
              <a:latin typeface="Gill Sans Std Light Ital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4966" name="Rectangle 6"/>
          <p:cNvSpPr>
            <a:spLocks noChangeArrowheads="1"/>
          </p:cNvSpPr>
          <p:nvPr/>
        </p:nvSpPr>
        <p:spPr bwMode="auto">
          <a:xfrm>
            <a:off x="2438400" y="2473325"/>
            <a:ext cx="6096000" cy="36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ts val="1400"/>
              </a:spcAft>
              <a:buClr>
                <a:srgbClr val="0000FF"/>
              </a:buClr>
              <a:defRPr/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Many growth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strategies are 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channel development intensive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although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the channel development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investment has not been made/budgeted</a:t>
            </a:r>
          </a:p>
          <a:p>
            <a:pPr defTabSz="914400" fontAlgn="base">
              <a:spcBef>
                <a:spcPct val="0"/>
              </a:spcBef>
              <a:spcAft>
                <a:spcPts val="1400"/>
              </a:spcAft>
              <a:buClr>
                <a:srgbClr val="0000FF"/>
              </a:buClr>
              <a:defRPr/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Many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vendors currently have channel capacity, capability and quality problems – channels unable to sell enough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products or contracts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– channels not ready for the offerings – channels not capable of investing</a:t>
            </a:r>
          </a:p>
          <a:p>
            <a:pPr defTabSz="914400" fontAlgn="base">
              <a:spcBef>
                <a:spcPct val="0"/>
              </a:spcBef>
              <a:spcAft>
                <a:spcPts val="140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Channel development is not happening in many organizations where it needs to happen, and when it needs to happen</a:t>
            </a:r>
          </a:p>
          <a:p>
            <a:pPr defTabSz="914400" fontAlgn="base">
              <a:spcBef>
                <a:spcPct val="0"/>
              </a:spcBef>
              <a:spcAft>
                <a:spcPts val="140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The time frames required to modify channel functionality, add channel functionality, or reduce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channel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functionality are being totally ignored or denied – 12–36 months</a:t>
            </a:r>
          </a:p>
        </p:txBody>
      </p:sp>
    </p:spTree>
    <p:extLst>
      <p:ext uri="{BB962C8B-B14F-4D97-AF65-F5344CB8AC3E}">
        <p14:creationId xmlns:p14="http://schemas.microsoft.com/office/powerpoint/2010/main" val="248718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4EE176E-0AFF-F643-986B-CD9957B8CDF0}" type="slidenum">
              <a:rPr lang="en-US" sz="1200">
                <a:solidFill>
                  <a:srgbClr val="FFFFFF"/>
                </a:solidFill>
                <a:latin typeface="Gill Sans Std Light" charset="0"/>
              </a:rPr>
              <a:pPr/>
              <a:t>12</a:t>
            </a:fld>
            <a:endParaRPr lang="en-US" sz="1400" dirty="0">
              <a:solidFill>
                <a:srgbClr val="FFFFFF"/>
              </a:solidFill>
              <a:latin typeface="Gill Sans Std Light" charset="0"/>
            </a:endParaRP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ill Sans Std" charset="0"/>
                <a:ea typeface="ＭＳ Ｐゴシック" charset="0"/>
                <a:cs typeface="ＭＳ Ｐゴシック" charset="0"/>
              </a:rPr>
              <a:t>What we know about channels</a:t>
            </a:r>
            <a:endParaRPr lang="en-US" dirty="0"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03425"/>
            <a:ext cx="6096000" cy="587375"/>
          </a:xfrm>
          <a:noFill/>
        </p:spPr>
        <p:txBody>
          <a:bodyPr/>
          <a:lstStyle/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Channel </a:t>
            </a: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management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611188" y="773113"/>
            <a:ext cx="15224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7013" name="Rectangle 5"/>
          <p:cNvSpPr>
            <a:spLocks noChangeArrowheads="1"/>
          </p:cNvSpPr>
          <p:nvPr/>
        </p:nvSpPr>
        <p:spPr bwMode="auto">
          <a:xfrm>
            <a:off x="609600" y="2003425"/>
            <a:ext cx="152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The best vendors have redefined the Channel Management job </a:t>
            </a:r>
            <a:b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</a:b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as a </a:t>
            </a:r>
            <a:r>
              <a:rPr lang="ja-JP" altLang="en-US" sz="160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business</a:t>
            </a:r>
            <a:r>
              <a:rPr lang="ja-JP" altLang="en-US" sz="160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 job rather than a </a:t>
            </a:r>
            <a:r>
              <a:rPr lang="ja-JP" altLang="en-US" sz="160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sales</a:t>
            </a:r>
            <a:r>
              <a:rPr lang="ja-JP" altLang="en-US" sz="160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 job</a:t>
            </a:r>
          </a:p>
        </p:txBody>
      </p:sp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2438400" y="2473325"/>
            <a:ext cx="60960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5000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Many critical components of the channel management job are currently in flux:</a:t>
            </a:r>
            <a:endParaRPr lang="en-US" dirty="0">
              <a:solidFill>
                <a:srgbClr val="000000"/>
              </a:solidFill>
              <a:latin typeface="Gill Sans Std Light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5000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Business skills are being added to product skills as a core competence and required literacy of channel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managers</a:t>
            </a:r>
          </a:p>
          <a:p>
            <a:pPr defTabSz="914400" fontAlgn="base">
              <a:spcBef>
                <a:spcPct val="0"/>
              </a:spcBef>
              <a:spcAft>
                <a:spcPct val="5000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Channel manager competence and channel management strategies are transforming into a key component of vendors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competitive advantage in the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channel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Channel managers need to be extremely competent in the following areas: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	– business dynamics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	– partner finance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	– vendor program economics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	– channel/partner development options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	– partner CEO management</a:t>
            </a:r>
          </a:p>
          <a:p>
            <a:pPr defTabSz="914400" fontAlgn="base">
              <a:spcBef>
                <a:spcPct val="0"/>
              </a:spcBef>
              <a:spcAft>
                <a:spcPct val="50000"/>
              </a:spcAft>
              <a:buClr>
                <a:srgbClr val="0000FF"/>
              </a:buClr>
              <a:defRPr/>
            </a:pPr>
            <a:endParaRPr lang="en-US" dirty="0">
              <a:solidFill>
                <a:srgbClr val="000000"/>
              </a:solidFill>
              <a:latin typeface="Gill Sans Std Light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50000"/>
              </a:spcAft>
              <a:buClr>
                <a:srgbClr val="0000FF"/>
              </a:buClr>
              <a:defRPr/>
            </a:pPr>
            <a:endParaRPr lang="en-US" dirty="0">
              <a:solidFill>
                <a:srgbClr val="000000"/>
              </a:solidFill>
              <a:latin typeface="Gill Sans Std Ligh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9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23E7F1B-E8CA-FB4A-A253-8DFE8E6A762E}" type="slidenum">
              <a:rPr lang="en-US" sz="1200">
                <a:solidFill>
                  <a:srgbClr val="FFFFFF"/>
                </a:solidFill>
                <a:latin typeface="Gill Sans Std Light" charset="0"/>
              </a:rPr>
              <a:pPr/>
              <a:t>2</a:t>
            </a:fld>
            <a:endParaRPr lang="en-US" sz="1400" dirty="0">
              <a:solidFill>
                <a:srgbClr val="FFFFFF"/>
              </a:solidFill>
              <a:latin typeface="Gill Sans Std Light" charset="0"/>
            </a:endParaRPr>
          </a:p>
        </p:txBody>
      </p:sp>
      <p:sp>
        <p:nvSpPr>
          <p:cNvPr id="80898" name="Rectangle 1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0" tIns="0" rIns="0" bIns="0"/>
          <a:lstStyle/>
          <a:p>
            <a:pPr eaLnBrk="1" hangingPunct="1"/>
            <a:r>
              <a:rPr lang="en-US" dirty="0">
                <a:latin typeface="Gill Sans Std" charset="0"/>
                <a:ea typeface="ＭＳ Ｐゴシック" charset="0"/>
                <a:cs typeface="ＭＳ Ｐゴシック" charset="0"/>
              </a:rPr>
              <a:t>Channelcorp</a:t>
            </a:r>
          </a:p>
        </p:txBody>
      </p:sp>
      <p:sp>
        <p:nvSpPr>
          <p:cNvPr id="80899" name="Text Box 14"/>
          <p:cNvSpPr txBox="1">
            <a:spLocks noChangeArrowheads="1"/>
          </p:cNvSpPr>
          <p:nvPr/>
        </p:nvSpPr>
        <p:spPr bwMode="auto">
          <a:xfrm>
            <a:off x="2438400" y="1557338"/>
            <a:ext cx="6096000" cy="400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35000"/>
              </a:spcAft>
            </a:pPr>
            <a: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  <a:t>Founded 1989 by Margaret and Bruce Stuart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35000"/>
              </a:spcAft>
            </a:pPr>
            <a: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  <a:t>Consulting, executive education, research, publishing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35000"/>
              </a:spcAft>
            </a:pPr>
            <a: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  <a:t>Specializes in business model transformations and increasing the profitability and value of partners and solution </a:t>
            </a:r>
            <a:r>
              <a:rPr lang="en-US" sz="1800" dirty="0" smtClean="0">
                <a:solidFill>
                  <a:srgbClr val="000000"/>
                </a:solidFill>
                <a:latin typeface="Gill Sans Std Light" charset="0"/>
                <a:cs typeface="Arial" charset="0"/>
              </a:rPr>
              <a:t>providers</a:t>
            </a:r>
            <a:endParaRPr lang="en-US" sz="1800" dirty="0">
              <a:solidFill>
                <a:srgbClr val="000000"/>
              </a:solidFill>
              <a:latin typeface="Gill Sans Std Light" charset="0"/>
              <a:cs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35000"/>
              </a:spcAft>
            </a:pPr>
            <a: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  <a:t>Insights have helped many partner CEOs around the world increase the profitability and long term value of their organizations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35000"/>
              </a:spcAft>
            </a:pPr>
            <a: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  <a:t>Assists IT vendors improve the quality of their channels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35000"/>
              </a:spcAft>
            </a:pPr>
            <a: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  <a:t>Past 5 years – focused on the role of partner CEOs </a:t>
            </a:r>
            <a:b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</a:br>
            <a: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  <a:t>in building the value of their businesses by transforming transaction driven businesses into recurring revenue driven businesses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35000"/>
              </a:spcAft>
            </a:pPr>
            <a: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  <a:t>Authors-Cloud Transition Handbook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35000"/>
              </a:spcAft>
            </a:pPr>
            <a:r>
              <a:rPr lang="en-US" sz="1800" dirty="0">
                <a:solidFill>
                  <a:srgbClr val="000000"/>
                </a:solidFill>
                <a:latin typeface="Gill Sans Std Light" charset="0"/>
                <a:cs typeface="Arial" charset="0"/>
              </a:rPr>
              <a:t>700+ articles/14 books/40 countries</a:t>
            </a:r>
          </a:p>
        </p:txBody>
      </p:sp>
    </p:spTree>
    <p:extLst>
      <p:ext uri="{BB962C8B-B14F-4D97-AF65-F5344CB8AC3E}">
        <p14:creationId xmlns:p14="http://schemas.microsoft.com/office/powerpoint/2010/main" val="405502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E50BB0-EC88-B74B-915A-6BBC543B1665}" type="slidenum">
              <a:rPr lang="en-US">
                <a:solidFill>
                  <a:srgbClr val="FFFFFF"/>
                </a:solidFill>
                <a:ea typeface="ＭＳ Ｐゴシック"/>
              </a:rPr>
              <a:pPr>
                <a:defRPr/>
              </a:pPr>
              <a:t>3</a:t>
            </a:fld>
            <a:endParaRPr lang="en-US" sz="140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Education channel architectures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003425"/>
            <a:ext cx="6096000" cy="587375"/>
          </a:xfrm>
        </p:spPr>
        <p:txBody>
          <a:bodyPr/>
          <a:lstStyle/>
          <a:p>
            <a:pPr marL="684213" indent="-684213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dirty="0" smtClean="0">
                <a:cs typeface="+mn-cs"/>
              </a:rPr>
              <a:t>Education channel architecture: you are vendor </a:t>
            </a:r>
          </a:p>
        </p:txBody>
      </p:sp>
      <p:sp>
        <p:nvSpPr>
          <p:cNvPr id="631812" name="Rectangle 4"/>
          <p:cNvSpPr>
            <a:spLocks noChangeArrowheads="1"/>
          </p:cNvSpPr>
          <p:nvPr/>
        </p:nvSpPr>
        <p:spPr bwMode="auto">
          <a:xfrm>
            <a:off x="344488" y="0"/>
            <a:ext cx="15224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1814" name="Rectangle 6"/>
          <p:cNvSpPr>
            <a:spLocks noChangeArrowheads="1"/>
          </p:cNvSpPr>
          <p:nvPr/>
        </p:nvSpPr>
        <p:spPr bwMode="auto">
          <a:xfrm>
            <a:off x="609600" y="2003425"/>
            <a:ext cx="152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ts val="1438"/>
              </a:spcAft>
              <a:defRPr/>
            </a:pPr>
            <a:r>
              <a:rPr lang="en-US" sz="1600" i="1" dirty="0">
                <a:solidFill>
                  <a:srgbClr val="000000"/>
                </a:solidFill>
                <a:latin typeface="Gill Sans Std"/>
                <a:ea typeface="ＭＳ Ｐゴシック" charset="0"/>
                <a:cs typeface="Gill Sans Std"/>
              </a:rPr>
              <a:t>A Model </a:t>
            </a:r>
            <a:r>
              <a:rPr lang="en-US" sz="1600" i="1" dirty="0" smtClean="0">
                <a:solidFill>
                  <a:srgbClr val="000000"/>
                </a:solidFill>
                <a:latin typeface="Gill Sans Std"/>
                <a:ea typeface="ヒラギノ角ゴ Pro W3" charset="0"/>
                <a:cs typeface="Gill Sans Std"/>
              </a:rPr>
              <a:t>–</a:t>
            </a:r>
            <a:r>
              <a:rPr lang="en-US" sz="1600" i="1" dirty="0" smtClean="0">
                <a:solidFill>
                  <a:srgbClr val="000000"/>
                </a:solidFill>
                <a:latin typeface="Gill Sans Std"/>
                <a:ea typeface="ＭＳ Ｐゴシック" charset="0"/>
                <a:cs typeface="Gill Sans Std"/>
              </a:rPr>
              <a:t>finder’s fee to education channel partner</a:t>
            </a:r>
            <a:endParaRPr lang="en-US" sz="1600" i="1" dirty="0">
              <a:solidFill>
                <a:srgbClr val="000000"/>
              </a:solidFill>
              <a:latin typeface="Gill Sans Std"/>
              <a:ea typeface="ＭＳ Ｐゴシック" charset="0"/>
              <a:cs typeface="Gill Sans Std"/>
            </a:endParaRPr>
          </a:p>
          <a:p>
            <a:pPr defTabSz="914400" fontAlgn="base">
              <a:spcBef>
                <a:spcPct val="20000"/>
              </a:spcBef>
              <a:spcAft>
                <a:spcPts val="1438"/>
              </a:spcAft>
              <a:defRPr/>
            </a:pPr>
            <a:r>
              <a:rPr lang="en-US" sz="1600" i="1" dirty="0">
                <a:solidFill>
                  <a:srgbClr val="000000"/>
                </a:solidFill>
                <a:latin typeface="Gill Sans Std"/>
                <a:ea typeface="ＭＳ Ｐゴシック" charset="0"/>
                <a:cs typeface="Gill Sans Std"/>
              </a:rPr>
              <a:t>B Model </a:t>
            </a:r>
            <a:r>
              <a:rPr lang="en-US" sz="1600" i="1" dirty="0">
                <a:solidFill>
                  <a:srgbClr val="000000"/>
                </a:solidFill>
                <a:latin typeface="Gill Sans Std"/>
                <a:ea typeface="ヒラギノ角ゴ Pro W3" charset="0"/>
                <a:cs typeface="Gill Sans Std"/>
              </a:rPr>
              <a:t>–</a:t>
            </a:r>
            <a:r>
              <a:rPr lang="en-US" sz="1600" i="1" dirty="0">
                <a:solidFill>
                  <a:srgbClr val="000000"/>
                </a:solidFill>
                <a:latin typeface="Gill Sans Std"/>
                <a:ea typeface="ＭＳ Ｐゴシック" charset="0"/>
                <a:cs typeface="Gill Sans Std"/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  <a:latin typeface="Gill Sans Std"/>
                <a:ea typeface="ＭＳ Ｐゴシック" charset="0"/>
                <a:cs typeface="Gill Sans Std"/>
              </a:rPr>
              <a:t>education channel partner as sales agent</a:t>
            </a:r>
            <a:endParaRPr lang="en-US" sz="1600" i="1" dirty="0">
              <a:solidFill>
                <a:srgbClr val="000000"/>
              </a:solidFill>
              <a:latin typeface="Gill Sans Std"/>
              <a:ea typeface="ＭＳ Ｐゴシック" charset="0"/>
              <a:cs typeface="Gill Sans Std"/>
            </a:endParaRPr>
          </a:p>
        </p:txBody>
      </p:sp>
      <p:sp>
        <p:nvSpPr>
          <p:cNvPr id="371718" name="Freeform 8"/>
          <p:cNvSpPr>
            <a:spLocks/>
          </p:cNvSpPr>
          <p:nvPr/>
        </p:nvSpPr>
        <p:spPr bwMode="auto">
          <a:xfrm>
            <a:off x="2803525" y="4413250"/>
            <a:ext cx="1522413" cy="960438"/>
          </a:xfrm>
          <a:custGeom>
            <a:avLst/>
            <a:gdLst>
              <a:gd name="T0" fmla="*/ 0 w 736"/>
              <a:gd name="T1" fmla="*/ 2147483647 h 464"/>
              <a:gd name="T2" fmla="*/ 0 w 736"/>
              <a:gd name="T3" fmla="*/ 0 h 464"/>
              <a:gd name="T4" fmla="*/ 2147483647 w 736"/>
              <a:gd name="T5" fmla="*/ 0 h 464"/>
              <a:gd name="T6" fmla="*/ 0 w 736"/>
              <a:gd name="T7" fmla="*/ 2147483647 h 4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6" h="464">
                <a:moveTo>
                  <a:pt x="0" y="464"/>
                </a:moveTo>
                <a:lnTo>
                  <a:pt x="0" y="0"/>
                </a:lnTo>
                <a:lnTo>
                  <a:pt x="736" y="0"/>
                </a:lnTo>
                <a:lnTo>
                  <a:pt x="0" y="464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19" name="Freeform 9"/>
          <p:cNvSpPr>
            <a:spLocks/>
          </p:cNvSpPr>
          <p:nvPr/>
        </p:nvSpPr>
        <p:spPr bwMode="auto">
          <a:xfrm>
            <a:off x="4956175" y="4413250"/>
            <a:ext cx="1522413" cy="960438"/>
          </a:xfrm>
          <a:custGeom>
            <a:avLst/>
            <a:gdLst>
              <a:gd name="T0" fmla="*/ 2147483647 w 736"/>
              <a:gd name="T1" fmla="*/ 0 h 464"/>
              <a:gd name="T2" fmla="*/ 2147483647 w 736"/>
              <a:gd name="T3" fmla="*/ 2147483647 h 464"/>
              <a:gd name="T4" fmla="*/ 0 w 736"/>
              <a:gd name="T5" fmla="*/ 2147483647 h 464"/>
              <a:gd name="T6" fmla="*/ 2147483647 w 736"/>
              <a:gd name="T7" fmla="*/ 0 h 4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6" h="464">
                <a:moveTo>
                  <a:pt x="736" y="0"/>
                </a:moveTo>
                <a:lnTo>
                  <a:pt x="736" y="464"/>
                </a:lnTo>
                <a:lnTo>
                  <a:pt x="0" y="464"/>
                </a:lnTo>
                <a:lnTo>
                  <a:pt x="736" y="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20" name="Rectangle 13"/>
          <p:cNvSpPr>
            <a:spLocks noChangeArrowheads="1"/>
          </p:cNvSpPr>
          <p:nvPr/>
        </p:nvSpPr>
        <p:spPr bwMode="auto">
          <a:xfrm>
            <a:off x="2803525" y="2989263"/>
            <a:ext cx="1522413" cy="96043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21" name="Line 15"/>
          <p:cNvSpPr>
            <a:spLocks noChangeShapeType="1"/>
          </p:cNvSpPr>
          <p:nvPr/>
        </p:nvSpPr>
        <p:spPr bwMode="auto">
          <a:xfrm flipV="1">
            <a:off x="2803525" y="2989263"/>
            <a:ext cx="1522413" cy="96043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22" name="Rectangle 16"/>
          <p:cNvSpPr>
            <a:spLocks noChangeArrowheads="1"/>
          </p:cNvSpPr>
          <p:nvPr/>
        </p:nvSpPr>
        <p:spPr bwMode="auto">
          <a:xfrm>
            <a:off x="2878138" y="3008313"/>
            <a:ext cx="13978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content manufacturer,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deliverer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(vendor)</a:t>
            </a:r>
          </a:p>
        </p:txBody>
      </p:sp>
      <p:sp>
        <p:nvSpPr>
          <p:cNvPr id="371723" name="Rectangle 23"/>
          <p:cNvSpPr>
            <a:spLocks noChangeArrowheads="1"/>
          </p:cNvSpPr>
          <p:nvPr/>
        </p:nvSpPr>
        <p:spPr bwMode="auto">
          <a:xfrm>
            <a:off x="3705225" y="3405188"/>
            <a:ext cx="60908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education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seller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(vendor)</a:t>
            </a:r>
          </a:p>
        </p:txBody>
      </p:sp>
      <p:sp>
        <p:nvSpPr>
          <p:cNvPr id="371724" name="Oval 28"/>
          <p:cNvSpPr>
            <a:spLocks noChangeArrowheads="1"/>
          </p:cNvSpPr>
          <p:nvPr/>
        </p:nvSpPr>
        <p:spPr bwMode="auto">
          <a:xfrm>
            <a:off x="7356475" y="2973388"/>
            <a:ext cx="1025525" cy="102711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25" name="Rectangle 29"/>
          <p:cNvSpPr>
            <a:spLocks noChangeArrowheads="1"/>
          </p:cNvSpPr>
          <p:nvPr/>
        </p:nvSpPr>
        <p:spPr bwMode="auto">
          <a:xfrm>
            <a:off x="7553325" y="3322638"/>
            <a:ext cx="6302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customer/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end user</a:t>
            </a:r>
          </a:p>
        </p:txBody>
      </p:sp>
      <p:sp>
        <p:nvSpPr>
          <p:cNvPr id="371726" name="Rectangle 31"/>
          <p:cNvSpPr>
            <a:spLocks noChangeArrowheads="1"/>
          </p:cNvSpPr>
          <p:nvPr/>
        </p:nvSpPr>
        <p:spPr bwMode="auto">
          <a:xfrm>
            <a:off x="2878138" y="4449763"/>
            <a:ext cx="13978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content manufacturer,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deliverer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(vendor)</a:t>
            </a:r>
          </a:p>
        </p:txBody>
      </p:sp>
      <p:sp>
        <p:nvSpPr>
          <p:cNvPr id="371727" name="Rectangle 38"/>
          <p:cNvSpPr>
            <a:spLocks noChangeArrowheads="1"/>
          </p:cNvSpPr>
          <p:nvPr/>
        </p:nvSpPr>
        <p:spPr bwMode="auto">
          <a:xfrm>
            <a:off x="5414647" y="4862513"/>
            <a:ext cx="10687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education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seller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(education 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channel partner)</a:t>
            </a:r>
          </a:p>
        </p:txBody>
      </p:sp>
      <p:sp>
        <p:nvSpPr>
          <p:cNvPr id="371728" name="Oval 43"/>
          <p:cNvSpPr>
            <a:spLocks noChangeArrowheads="1"/>
          </p:cNvSpPr>
          <p:nvPr/>
        </p:nvSpPr>
        <p:spPr bwMode="auto">
          <a:xfrm>
            <a:off x="7356475" y="4302125"/>
            <a:ext cx="1025525" cy="102711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29" name="Rectangle 44"/>
          <p:cNvSpPr>
            <a:spLocks noChangeArrowheads="1"/>
          </p:cNvSpPr>
          <p:nvPr/>
        </p:nvSpPr>
        <p:spPr bwMode="auto">
          <a:xfrm>
            <a:off x="7553325" y="4635500"/>
            <a:ext cx="6302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customer/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end user</a:t>
            </a:r>
          </a:p>
        </p:txBody>
      </p:sp>
      <p:sp>
        <p:nvSpPr>
          <p:cNvPr id="371730" name="Line 46"/>
          <p:cNvSpPr>
            <a:spLocks noChangeShapeType="1"/>
          </p:cNvSpPr>
          <p:nvPr/>
        </p:nvSpPr>
        <p:spPr bwMode="auto">
          <a:xfrm>
            <a:off x="4325938" y="3486150"/>
            <a:ext cx="2836862" cy="317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31" name="Line 48"/>
          <p:cNvSpPr>
            <a:spLocks noChangeShapeType="1"/>
          </p:cNvSpPr>
          <p:nvPr/>
        </p:nvSpPr>
        <p:spPr bwMode="auto">
          <a:xfrm>
            <a:off x="3913188" y="4811713"/>
            <a:ext cx="1801812" cy="158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32" name="Line 50"/>
          <p:cNvSpPr>
            <a:spLocks noChangeShapeType="1"/>
          </p:cNvSpPr>
          <p:nvPr/>
        </p:nvSpPr>
        <p:spPr bwMode="auto">
          <a:xfrm>
            <a:off x="6478588" y="4811713"/>
            <a:ext cx="760412" cy="158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33" name="Rectangle 80"/>
          <p:cNvSpPr>
            <a:spLocks noChangeArrowheads="1"/>
          </p:cNvSpPr>
          <p:nvPr/>
        </p:nvSpPr>
        <p:spPr bwMode="auto">
          <a:xfrm>
            <a:off x="5095875" y="3008313"/>
            <a:ext cx="1057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direct sales force</a:t>
            </a:r>
          </a:p>
        </p:txBody>
      </p:sp>
      <p:sp>
        <p:nvSpPr>
          <p:cNvPr id="371734" name="Rectangle 84"/>
          <p:cNvSpPr>
            <a:spLocks noChangeArrowheads="1"/>
          </p:cNvSpPr>
          <p:nvPr/>
        </p:nvSpPr>
        <p:spPr bwMode="auto">
          <a:xfrm>
            <a:off x="5443538" y="4383088"/>
            <a:ext cx="47148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indirect</a:t>
            </a:r>
          </a:p>
        </p:txBody>
      </p:sp>
      <p:sp>
        <p:nvSpPr>
          <p:cNvPr id="371735" name="Rectangle 91"/>
          <p:cNvSpPr>
            <a:spLocks noChangeArrowheads="1"/>
          </p:cNvSpPr>
          <p:nvPr/>
        </p:nvSpPr>
        <p:spPr bwMode="auto">
          <a:xfrm>
            <a:off x="2216150" y="3179763"/>
            <a:ext cx="20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A</a:t>
            </a:r>
            <a:endParaRPr lang="en-US" dirty="0" smtClean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1736" name="Rectangle 92"/>
          <p:cNvSpPr>
            <a:spLocks noChangeArrowheads="1"/>
          </p:cNvSpPr>
          <p:nvPr/>
        </p:nvSpPr>
        <p:spPr bwMode="auto">
          <a:xfrm>
            <a:off x="2249488" y="4587875"/>
            <a:ext cx="1714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B</a:t>
            </a:r>
            <a:endParaRPr lang="en-US" dirty="0" smtClean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4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FE5AC-F332-E642-A3FD-58580C940E21}" type="slidenum">
              <a:rPr lang="en-US">
                <a:solidFill>
                  <a:srgbClr val="FFFFFF"/>
                </a:solidFill>
                <a:ea typeface="ＭＳ Ｐゴシック"/>
              </a:rPr>
              <a:pPr>
                <a:defRPr/>
              </a:pPr>
              <a:t>4</a:t>
            </a:fld>
            <a:endParaRPr lang="en-US" sz="140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373762" name="Oval 75"/>
          <p:cNvSpPr>
            <a:spLocks noChangeArrowheads="1"/>
          </p:cNvSpPr>
          <p:nvPr/>
        </p:nvSpPr>
        <p:spPr bwMode="auto">
          <a:xfrm>
            <a:off x="7543800" y="2992438"/>
            <a:ext cx="1025525" cy="102711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63" name="Rectangle 76"/>
          <p:cNvSpPr>
            <a:spLocks noChangeArrowheads="1"/>
          </p:cNvSpPr>
          <p:nvPr/>
        </p:nvSpPr>
        <p:spPr bwMode="auto">
          <a:xfrm>
            <a:off x="7740650" y="3341688"/>
            <a:ext cx="6302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customer/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end user</a:t>
            </a:r>
          </a:p>
        </p:txBody>
      </p:sp>
      <p:sp>
        <p:nvSpPr>
          <p:cNvPr id="373764" name="Oval 77"/>
          <p:cNvSpPr>
            <a:spLocks noChangeArrowheads="1"/>
          </p:cNvSpPr>
          <p:nvPr/>
        </p:nvSpPr>
        <p:spPr bwMode="auto">
          <a:xfrm>
            <a:off x="7543800" y="4321175"/>
            <a:ext cx="1025525" cy="1027113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65" name="Rectangle 78"/>
          <p:cNvSpPr>
            <a:spLocks noChangeArrowheads="1"/>
          </p:cNvSpPr>
          <p:nvPr/>
        </p:nvSpPr>
        <p:spPr bwMode="auto">
          <a:xfrm>
            <a:off x="7740650" y="4654550"/>
            <a:ext cx="6302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customer/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end user</a:t>
            </a:r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Education channel architectures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1725" y="2003425"/>
            <a:ext cx="6096000" cy="989013"/>
          </a:xfrm>
        </p:spPr>
        <p:txBody>
          <a:bodyPr/>
          <a:lstStyle/>
          <a:p>
            <a:pPr marL="684213" indent="-684213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US" dirty="0" smtClean="0">
                <a:cs typeface="+mn-cs"/>
              </a:rPr>
              <a:t>Education channel architecture</a:t>
            </a:r>
          </a:p>
        </p:txBody>
      </p:sp>
      <p:sp>
        <p:nvSpPr>
          <p:cNvPr id="640004" name="Rectangle 4"/>
          <p:cNvSpPr>
            <a:spLocks noChangeArrowheads="1"/>
          </p:cNvSpPr>
          <p:nvPr/>
        </p:nvSpPr>
        <p:spPr bwMode="auto">
          <a:xfrm>
            <a:off x="611188" y="773113"/>
            <a:ext cx="15224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0005" name="Rectangle 5"/>
          <p:cNvSpPr>
            <a:spLocks noChangeArrowheads="1"/>
          </p:cNvSpPr>
          <p:nvPr/>
        </p:nvSpPr>
        <p:spPr bwMode="auto">
          <a:xfrm>
            <a:off x="609600" y="2003425"/>
            <a:ext cx="152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ts val="1438"/>
              </a:spcAft>
              <a:defRPr/>
            </a:pPr>
            <a:r>
              <a:rPr lang="en-US" sz="1600" i="1" dirty="0" smtClean="0">
                <a:solidFill>
                  <a:srgbClr val="000000"/>
                </a:solidFill>
                <a:latin typeface="Gill Sans Std"/>
                <a:ea typeface="ＭＳ Ｐゴシック" charset="0"/>
                <a:cs typeface="Gill Sans Std"/>
              </a:rPr>
              <a:t>C/D Model-Vendor licenses education partner to sell and deliver</a:t>
            </a:r>
            <a:endParaRPr lang="en-US" sz="1600" i="1" dirty="0">
              <a:solidFill>
                <a:srgbClr val="000000"/>
              </a:solidFill>
              <a:latin typeface="Gill Sans Std"/>
              <a:ea typeface="ＭＳ Ｐゴシック" charset="0"/>
              <a:cs typeface="Gill Sans Std"/>
            </a:endParaRPr>
          </a:p>
          <a:p>
            <a:pPr defTabSz="914400" fontAlgn="base">
              <a:spcBef>
                <a:spcPct val="20000"/>
              </a:spcBef>
              <a:spcAft>
                <a:spcPts val="1438"/>
              </a:spcAft>
              <a:defRPr/>
            </a:pPr>
            <a:endParaRPr lang="en-US" sz="1600" dirty="0" smtClean="0">
              <a:solidFill>
                <a:srgbClr val="000000"/>
              </a:solidFill>
              <a:latin typeface="Gill Sans Std Light Ital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70" name="Freeform 6"/>
          <p:cNvSpPr>
            <a:spLocks/>
          </p:cNvSpPr>
          <p:nvPr/>
        </p:nvSpPr>
        <p:spPr bwMode="auto">
          <a:xfrm>
            <a:off x="3036888" y="3065463"/>
            <a:ext cx="1500187" cy="946150"/>
          </a:xfrm>
          <a:custGeom>
            <a:avLst/>
            <a:gdLst>
              <a:gd name="T0" fmla="*/ 0 w 736"/>
              <a:gd name="T1" fmla="*/ 2147483647 h 464"/>
              <a:gd name="T2" fmla="*/ 0 w 736"/>
              <a:gd name="T3" fmla="*/ 0 h 464"/>
              <a:gd name="T4" fmla="*/ 2147483647 w 736"/>
              <a:gd name="T5" fmla="*/ 0 h 464"/>
              <a:gd name="T6" fmla="*/ 0 w 736"/>
              <a:gd name="T7" fmla="*/ 2147483647 h 4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6" h="464">
                <a:moveTo>
                  <a:pt x="0" y="464"/>
                </a:moveTo>
                <a:lnTo>
                  <a:pt x="0" y="0"/>
                </a:lnTo>
                <a:lnTo>
                  <a:pt x="736" y="0"/>
                </a:lnTo>
                <a:lnTo>
                  <a:pt x="0" y="464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71" name="Freeform 7"/>
          <p:cNvSpPr>
            <a:spLocks/>
          </p:cNvSpPr>
          <p:nvPr/>
        </p:nvSpPr>
        <p:spPr bwMode="auto">
          <a:xfrm>
            <a:off x="4929188" y="3065463"/>
            <a:ext cx="1500187" cy="946150"/>
          </a:xfrm>
          <a:custGeom>
            <a:avLst/>
            <a:gdLst>
              <a:gd name="T0" fmla="*/ 0 w 736"/>
              <a:gd name="T1" fmla="*/ 2147483647 h 464"/>
              <a:gd name="T2" fmla="*/ 0 w 736"/>
              <a:gd name="T3" fmla="*/ 0 h 464"/>
              <a:gd name="T4" fmla="*/ 2147483647 w 736"/>
              <a:gd name="T5" fmla="*/ 0 h 464"/>
              <a:gd name="T6" fmla="*/ 0 w 736"/>
              <a:gd name="T7" fmla="*/ 2147483647 h 4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6" h="464">
                <a:moveTo>
                  <a:pt x="0" y="464"/>
                </a:moveTo>
                <a:lnTo>
                  <a:pt x="0" y="0"/>
                </a:lnTo>
                <a:lnTo>
                  <a:pt x="736" y="0"/>
                </a:lnTo>
                <a:lnTo>
                  <a:pt x="0" y="464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72" name="Freeform 8"/>
          <p:cNvSpPr>
            <a:spLocks/>
          </p:cNvSpPr>
          <p:nvPr/>
        </p:nvSpPr>
        <p:spPr bwMode="auto">
          <a:xfrm>
            <a:off x="5614988" y="3049588"/>
            <a:ext cx="1500187" cy="946150"/>
          </a:xfrm>
          <a:custGeom>
            <a:avLst/>
            <a:gdLst>
              <a:gd name="T0" fmla="*/ 2147483647 w 736"/>
              <a:gd name="T1" fmla="*/ 0 h 464"/>
              <a:gd name="T2" fmla="*/ 2147483647 w 736"/>
              <a:gd name="T3" fmla="*/ 2147483647 h 464"/>
              <a:gd name="T4" fmla="*/ 0 w 736"/>
              <a:gd name="T5" fmla="*/ 2147483647 h 464"/>
              <a:gd name="T6" fmla="*/ 2147483647 w 736"/>
              <a:gd name="T7" fmla="*/ 0 h 4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6" h="464">
                <a:moveTo>
                  <a:pt x="736" y="0"/>
                </a:moveTo>
                <a:lnTo>
                  <a:pt x="736" y="464"/>
                </a:lnTo>
                <a:lnTo>
                  <a:pt x="0" y="464"/>
                </a:lnTo>
                <a:lnTo>
                  <a:pt x="736" y="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73" name="Rectangle 9"/>
          <p:cNvSpPr>
            <a:spLocks noChangeArrowheads="1"/>
          </p:cNvSpPr>
          <p:nvPr/>
        </p:nvSpPr>
        <p:spPr bwMode="auto">
          <a:xfrm>
            <a:off x="3109913" y="3084513"/>
            <a:ext cx="81280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methodology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provider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(vendor)</a:t>
            </a:r>
          </a:p>
        </p:txBody>
      </p:sp>
      <p:sp>
        <p:nvSpPr>
          <p:cNvPr id="373774" name="Line 24"/>
          <p:cNvSpPr>
            <a:spLocks noChangeShapeType="1"/>
          </p:cNvSpPr>
          <p:nvPr/>
        </p:nvSpPr>
        <p:spPr bwMode="auto">
          <a:xfrm>
            <a:off x="4129088" y="3457575"/>
            <a:ext cx="671512" cy="1588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75" name="Line 26"/>
          <p:cNvSpPr>
            <a:spLocks noChangeShapeType="1"/>
          </p:cNvSpPr>
          <p:nvPr/>
        </p:nvSpPr>
        <p:spPr bwMode="auto">
          <a:xfrm>
            <a:off x="7131050" y="3457575"/>
            <a:ext cx="336550" cy="317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76" name="Rectangle 28"/>
          <p:cNvSpPr>
            <a:spLocks noChangeArrowheads="1"/>
          </p:cNvSpPr>
          <p:nvPr/>
        </p:nvSpPr>
        <p:spPr bwMode="auto">
          <a:xfrm>
            <a:off x="4937125" y="3100388"/>
            <a:ext cx="103028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education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deliverer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(education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channel partner)</a:t>
            </a:r>
          </a:p>
        </p:txBody>
      </p:sp>
      <p:sp>
        <p:nvSpPr>
          <p:cNvPr id="373777" name="Line 35"/>
          <p:cNvSpPr>
            <a:spLocks noChangeShapeType="1"/>
          </p:cNvSpPr>
          <p:nvPr/>
        </p:nvSpPr>
        <p:spPr bwMode="auto">
          <a:xfrm>
            <a:off x="5900738" y="3457575"/>
            <a:ext cx="471487" cy="317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78" name="Rectangle 38"/>
          <p:cNvSpPr>
            <a:spLocks noChangeArrowheads="1"/>
          </p:cNvSpPr>
          <p:nvPr/>
        </p:nvSpPr>
        <p:spPr bwMode="auto">
          <a:xfrm>
            <a:off x="5181600" y="2790825"/>
            <a:ext cx="10175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two tier indirect</a:t>
            </a:r>
          </a:p>
        </p:txBody>
      </p:sp>
      <p:sp>
        <p:nvSpPr>
          <p:cNvPr id="373779" name="Rectangle 42"/>
          <p:cNvSpPr>
            <a:spLocks noChangeArrowheads="1"/>
          </p:cNvSpPr>
          <p:nvPr/>
        </p:nvSpPr>
        <p:spPr bwMode="auto">
          <a:xfrm>
            <a:off x="2457450" y="3254375"/>
            <a:ext cx="215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</a:t>
            </a:r>
            <a:endParaRPr lang="en-US" dirty="0" smtClean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80" name="Rectangle 43"/>
          <p:cNvSpPr>
            <a:spLocks noChangeArrowheads="1"/>
          </p:cNvSpPr>
          <p:nvPr/>
        </p:nvSpPr>
        <p:spPr bwMode="auto">
          <a:xfrm>
            <a:off x="2457450" y="4640263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D</a:t>
            </a:r>
            <a:endParaRPr lang="en-US" dirty="0" smtClean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81" name="Freeform 44"/>
          <p:cNvSpPr>
            <a:spLocks/>
          </p:cNvSpPr>
          <p:nvPr/>
        </p:nvSpPr>
        <p:spPr bwMode="auto">
          <a:xfrm>
            <a:off x="3036888" y="4435475"/>
            <a:ext cx="1500187" cy="946150"/>
          </a:xfrm>
          <a:custGeom>
            <a:avLst/>
            <a:gdLst>
              <a:gd name="T0" fmla="*/ 0 w 736"/>
              <a:gd name="T1" fmla="*/ 2147483647 h 464"/>
              <a:gd name="T2" fmla="*/ 0 w 736"/>
              <a:gd name="T3" fmla="*/ 0 h 464"/>
              <a:gd name="T4" fmla="*/ 2147483647 w 736"/>
              <a:gd name="T5" fmla="*/ 0 h 464"/>
              <a:gd name="T6" fmla="*/ 0 w 736"/>
              <a:gd name="T7" fmla="*/ 2147483647 h 4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6" h="464">
                <a:moveTo>
                  <a:pt x="0" y="464"/>
                </a:moveTo>
                <a:lnTo>
                  <a:pt x="0" y="0"/>
                </a:lnTo>
                <a:lnTo>
                  <a:pt x="736" y="0"/>
                </a:lnTo>
                <a:lnTo>
                  <a:pt x="0" y="464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82" name="Freeform 45"/>
          <p:cNvSpPr>
            <a:spLocks/>
          </p:cNvSpPr>
          <p:nvPr/>
        </p:nvSpPr>
        <p:spPr bwMode="auto">
          <a:xfrm>
            <a:off x="4929188" y="4435475"/>
            <a:ext cx="1500187" cy="946150"/>
          </a:xfrm>
          <a:custGeom>
            <a:avLst/>
            <a:gdLst>
              <a:gd name="T0" fmla="*/ 0 w 736"/>
              <a:gd name="T1" fmla="*/ 2147483647 h 464"/>
              <a:gd name="T2" fmla="*/ 0 w 736"/>
              <a:gd name="T3" fmla="*/ 0 h 464"/>
              <a:gd name="T4" fmla="*/ 2147483647 w 736"/>
              <a:gd name="T5" fmla="*/ 0 h 464"/>
              <a:gd name="T6" fmla="*/ 0 w 736"/>
              <a:gd name="T7" fmla="*/ 2147483647 h 4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6" h="464">
                <a:moveTo>
                  <a:pt x="0" y="464"/>
                </a:moveTo>
                <a:lnTo>
                  <a:pt x="0" y="0"/>
                </a:lnTo>
                <a:lnTo>
                  <a:pt x="736" y="0"/>
                </a:lnTo>
                <a:lnTo>
                  <a:pt x="0" y="464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83" name="Freeform 46"/>
          <p:cNvSpPr>
            <a:spLocks/>
          </p:cNvSpPr>
          <p:nvPr/>
        </p:nvSpPr>
        <p:spPr bwMode="auto">
          <a:xfrm>
            <a:off x="5614988" y="4419600"/>
            <a:ext cx="1500187" cy="946150"/>
          </a:xfrm>
          <a:custGeom>
            <a:avLst/>
            <a:gdLst>
              <a:gd name="T0" fmla="*/ 2147483647 w 736"/>
              <a:gd name="T1" fmla="*/ 0 h 464"/>
              <a:gd name="T2" fmla="*/ 2147483647 w 736"/>
              <a:gd name="T3" fmla="*/ 2147483647 h 464"/>
              <a:gd name="T4" fmla="*/ 0 w 736"/>
              <a:gd name="T5" fmla="*/ 2147483647 h 464"/>
              <a:gd name="T6" fmla="*/ 2147483647 w 736"/>
              <a:gd name="T7" fmla="*/ 0 h 4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6" h="464">
                <a:moveTo>
                  <a:pt x="736" y="0"/>
                </a:moveTo>
                <a:lnTo>
                  <a:pt x="736" y="464"/>
                </a:lnTo>
                <a:lnTo>
                  <a:pt x="0" y="464"/>
                </a:lnTo>
                <a:lnTo>
                  <a:pt x="736" y="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84" name="Rectangle 54"/>
          <p:cNvSpPr>
            <a:spLocks noChangeArrowheads="1"/>
          </p:cNvSpPr>
          <p:nvPr/>
        </p:nvSpPr>
        <p:spPr bwMode="auto">
          <a:xfrm>
            <a:off x="6015038" y="4862513"/>
            <a:ext cx="10699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service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seller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(channel partner)</a:t>
            </a:r>
          </a:p>
        </p:txBody>
      </p:sp>
      <p:sp>
        <p:nvSpPr>
          <p:cNvPr id="373785" name="Line 62"/>
          <p:cNvSpPr>
            <a:spLocks noChangeShapeType="1"/>
          </p:cNvSpPr>
          <p:nvPr/>
        </p:nvSpPr>
        <p:spPr bwMode="auto">
          <a:xfrm>
            <a:off x="4129088" y="4827588"/>
            <a:ext cx="747712" cy="158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86" name="Line 64"/>
          <p:cNvSpPr>
            <a:spLocks noChangeShapeType="1"/>
          </p:cNvSpPr>
          <p:nvPr/>
        </p:nvSpPr>
        <p:spPr bwMode="auto">
          <a:xfrm>
            <a:off x="7131050" y="4827588"/>
            <a:ext cx="336550" cy="317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87" name="Line 72"/>
          <p:cNvSpPr>
            <a:spLocks noChangeShapeType="1"/>
          </p:cNvSpPr>
          <p:nvPr/>
        </p:nvSpPr>
        <p:spPr bwMode="auto">
          <a:xfrm>
            <a:off x="5900738" y="4827588"/>
            <a:ext cx="471487" cy="317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3788" name="Rectangle 140"/>
          <p:cNvSpPr>
            <a:spLocks noChangeArrowheads="1"/>
          </p:cNvSpPr>
          <p:nvPr/>
        </p:nvSpPr>
        <p:spPr bwMode="auto">
          <a:xfrm>
            <a:off x="3124200" y="4465638"/>
            <a:ext cx="8335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methodology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provider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(third party)</a:t>
            </a:r>
          </a:p>
        </p:txBody>
      </p:sp>
      <p:sp>
        <p:nvSpPr>
          <p:cNvPr id="373789" name="Rectangle 141"/>
          <p:cNvSpPr>
            <a:spLocks noChangeArrowheads="1"/>
          </p:cNvSpPr>
          <p:nvPr/>
        </p:nvSpPr>
        <p:spPr bwMode="auto">
          <a:xfrm>
            <a:off x="6019485" y="3460750"/>
            <a:ext cx="10687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education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seller</a:t>
            </a:r>
            <a:b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(education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channel partner)</a:t>
            </a:r>
          </a:p>
        </p:txBody>
      </p:sp>
      <p:sp>
        <p:nvSpPr>
          <p:cNvPr id="640142" name="Rectangle 142"/>
          <p:cNvSpPr>
            <a:spLocks noChangeArrowheads="1"/>
          </p:cNvSpPr>
          <p:nvPr/>
        </p:nvSpPr>
        <p:spPr bwMode="auto">
          <a:xfrm>
            <a:off x="4854575" y="4389438"/>
            <a:ext cx="10182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service</a:t>
            </a:r>
            <a:br>
              <a:rPr lang="en-US" sz="1200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manufacturer</a:t>
            </a:r>
            <a:br>
              <a:rPr lang="en-US" sz="1200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(third party)</a:t>
            </a:r>
            <a:endParaRPr lang="en-US" sz="12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9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995204E-4E42-BA47-97B4-E2461E13C840}" type="slidenum">
              <a:rPr lang="en-US" sz="1200">
                <a:solidFill>
                  <a:srgbClr val="FFFFFF"/>
                </a:solidFill>
                <a:latin typeface="Gill Sans Std Light" charset="0"/>
              </a:rPr>
              <a:pPr/>
              <a:t>5</a:t>
            </a:fld>
            <a:endParaRPr lang="en-US" sz="1400" dirty="0">
              <a:solidFill>
                <a:srgbClr val="FFFFFF"/>
              </a:solidFill>
              <a:latin typeface="Gill Sans Std Light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8400" y="1519238"/>
            <a:ext cx="6096000" cy="685800"/>
          </a:xfrm>
          <a:noFill/>
        </p:spPr>
        <p:txBody>
          <a:bodyPr lIns="0" tIns="0" rIns="0" bIns="0"/>
          <a:lstStyle/>
          <a:p>
            <a:pPr marL="684213" indent="-684213" eaLnBrk="1" hangingPunct="1">
              <a:lnSpc>
                <a:spcPct val="90000"/>
              </a:lnSpc>
              <a:spcBef>
                <a:spcPct val="0"/>
              </a:spcBef>
              <a:spcAft>
                <a:spcPct val="75000"/>
              </a:spcAft>
              <a:buClr>
                <a:schemeClr val="accent1"/>
              </a:buClr>
            </a:pPr>
            <a:r>
              <a:rPr lang="en-US" dirty="0" smtClean="0">
                <a:latin typeface="Gill Sans Std" charset="0"/>
                <a:ea typeface="ＭＳ Ｐゴシック" charset="0"/>
                <a:cs typeface="ＭＳ Ｐゴシック" charset="0"/>
              </a:rPr>
              <a:t>Tactical and operational conditions for success</a:t>
            </a:r>
            <a:endParaRPr lang="en-US" dirty="0"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438400" y="2274888"/>
            <a:ext cx="6096000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Aft>
                <a:spcPct val="50000"/>
              </a:spcAft>
              <a:buClr>
                <a:srgbClr val="FF8000"/>
              </a:buClr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</a:rPr>
              <a:t>Sell through versus sell to focus</a:t>
            </a:r>
          </a:p>
          <a:p>
            <a:pPr>
              <a:spcAft>
                <a:spcPct val="50000"/>
              </a:spcAft>
              <a:buClr>
                <a:srgbClr val="FF8000"/>
              </a:buClr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</a:rPr>
              <a:t>Channel strategy, architecture and coverage models</a:t>
            </a:r>
          </a:p>
          <a:p>
            <a:pPr>
              <a:spcAft>
                <a:spcPct val="50000"/>
              </a:spcAft>
              <a:buClr>
                <a:srgbClr val="FF8000"/>
              </a:buClr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</a:rPr>
              <a:t>Product market-form and completion of offering</a:t>
            </a:r>
          </a:p>
          <a:p>
            <a:pPr>
              <a:spcAft>
                <a:spcPct val="50000"/>
              </a:spcAft>
              <a:buClr>
                <a:srgbClr val="FF8000"/>
              </a:buClr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</a:rPr>
              <a:t>Channel marketing-how to make partners invest, profitably</a:t>
            </a:r>
          </a:p>
          <a:p>
            <a:pPr>
              <a:spcAft>
                <a:spcPct val="50000"/>
              </a:spcAft>
              <a:buClr>
                <a:srgbClr val="FF8000"/>
              </a:buClr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</a:rPr>
              <a:t>Channel development-make sure partners are ready for the forms and products</a:t>
            </a:r>
          </a:p>
          <a:p>
            <a:pPr>
              <a:spcAft>
                <a:spcPct val="50000"/>
              </a:spcAft>
              <a:buClr>
                <a:srgbClr val="FF8000"/>
              </a:buClr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</a:rPr>
              <a:t>Channel management-make sure we are helping partners meet goals</a:t>
            </a:r>
          </a:p>
          <a:p>
            <a:pPr>
              <a:spcAft>
                <a:spcPct val="50000"/>
              </a:spcAft>
              <a:buClr>
                <a:srgbClr val="FF8000"/>
              </a:buClr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</a:rPr>
              <a:t>Channel systems and administration-keeping compensation straight</a:t>
            </a:r>
          </a:p>
          <a:p>
            <a:pPr>
              <a:spcAft>
                <a:spcPct val="50000"/>
              </a:spcAft>
              <a:buClr>
                <a:srgbClr val="FF8000"/>
              </a:buClr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</a:rPr>
              <a:t>Not a good fit for all-depends on strategy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0" tIns="0" rIns="0" bIns="0"/>
          <a:lstStyle/>
          <a:p>
            <a:pPr eaLnBrk="1" hangingPunct="1"/>
            <a:r>
              <a:rPr lang="en-US" dirty="0" smtClean="0">
                <a:latin typeface="Gill Sans Std" charset="0"/>
                <a:ea typeface="ＭＳ Ｐゴシック" charset="0"/>
                <a:cs typeface="ＭＳ Ｐゴシック" charset="0"/>
              </a:rPr>
              <a:t>What we like to see</a:t>
            </a:r>
            <a:endParaRPr lang="en-US" dirty="0"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533400" y="717550"/>
            <a:ext cx="1522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n-US" sz="4000" dirty="0">
              <a:solidFill>
                <a:srgbClr val="000000"/>
              </a:solidFill>
              <a:latin typeface="Gill Sans Std" charset="0"/>
            </a:endParaRP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676275" y="1914525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Gill Sans Std"/>
            </a:endParaRPr>
          </a:p>
        </p:txBody>
      </p:sp>
    </p:spTree>
    <p:extLst>
      <p:ext uri="{BB962C8B-B14F-4D97-AF65-F5344CB8AC3E}">
        <p14:creationId xmlns:p14="http://schemas.microsoft.com/office/powerpoint/2010/main" val="299572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E7DD818-BF11-A84B-96DC-1B3969F47821}" type="slidenum">
              <a:rPr lang="en-US" sz="1200">
                <a:solidFill>
                  <a:srgbClr val="FFFFFF"/>
                </a:solidFill>
                <a:latin typeface="Gill Sans Std Light" charset="0"/>
              </a:rPr>
              <a:pPr/>
              <a:t>6</a:t>
            </a:fld>
            <a:endParaRPr lang="en-US" sz="1400" dirty="0">
              <a:solidFill>
                <a:srgbClr val="FFFFFF"/>
              </a:solidFill>
              <a:latin typeface="Gill Sans Std Light" charset="0"/>
            </a:endParaRPr>
          </a:p>
        </p:txBody>
      </p:sp>
      <p:sp>
        <p:nvSpPr>
          <p:cNvPr id="117762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ill Sans Std" charset="0"/>
                <a:ea typeface="ＭＳ Ｐゴシック" charset="0"/>
                <a:cs typeface="ＭＳ Ｐゴシック" charset="0"/>
              </a:rPr>
              <a:t>W</a:t>
            </a:r>
            <a:r>
              <a:rPr lang="en-US" dirty="0" smtClean="0">
                <a:latin typeface="Gill Sans Std" charset="0"/>
                <a:ea typeface="ＭＳ Ｐゴシック" charset="0"/>
                <a:cs typeface="ＭＳ Ｐゴシック" charset="0"/>
              </a:rPr>
              <a:t>hat we know about channels</a:t>
            </a:r>
            <a:endParaRPr lang="en-US" dirty="0"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6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438400" y="2003425"/>
            <a:ext cx="6096000" cy="587375"/>
          </a:xfrm>
          <a:noFill/>
        </p:spPr>
        <p:txBody>
          <a:bodyPr/>
          <a:lstStyle/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	Strategic/architectural/coverage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	Product marketing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	Channel marketing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	Channel development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	Channel management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611188" y="773113"/>
            <a:ext cx="15224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9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A7FDC55-1CC7-A24D-B550-BE739D0AA3E1}" type="slidenum">
              <a:rPr lang="en-US" sz="1200">
                <a:solidFill>
                  <a:srgbClr val="FFFFFF"/>
                </a:solidFill>
                <a:latin typeface="Gill Sans Std Light" charset="0"/>
              </a:rPr>
              <a:pPr/>
              <a:t>7</a:t>
            </a:fld>
            <a:endParaRPr lang="en-US" sz="1400" dirty="0">
              <a:solidFill>
                <a:srgbClr val="FFFFFF"/>
              </a:solidFill>
              <a:latin typeface="Gill Sans Std Light" charset="0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ill Sans Std" charset="0"/>
                <a:ea typeface="ＭＳ Ｐゴシック" charset="0"/>
                <a:cs typeface="ＭＳ Ｐゴシック" charset="0"/>
              </a:rPr>
              <a:t>What we know about channels</a:t>
            </a:r>
            <a:endParaRPr lang="en-US" dirty="0"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03425"/>
            <a:ext cx="6096000" cy="587375"/>
          </a:xfrm>
          <a:noFill/>
        </p:spPr>
        <p:txBody>
          <a:bodyPr/>
          <a:lstStyle/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Strategic</a:t>
            </a: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/architectural/coverage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611188" y="773113"/>
            <a:ext cx="15224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609600" y="2003425"/>
            <a:ext cx="152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 </a:t>
            </a:r>
            <a:r>
              <a:rPr lang="ja-JP" altLang="en-US" sz="1600" dirty="0" smtClean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channels</a:t>
            </a:r>
            <a:r>
              <a:rPr lang="ja-JP" alt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</a:b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as a Balance Sheet, not an Income </a:t>
            </a:r>
            <a:r>
              <a:rPr lang="en-US" sz="1600" dirty="0" smtClean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Statement issue</a:t>
            </a:r>
            <a:endParaRPr lang="en-US" sz="1600" dirty="0">
              <a:solidFill>
                <a:srgbClr val="000000"/>
              </a:solidFill>
              <a:latin typeface="Gill Sans Std Light Ital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8822" name="Rectangle 6"/>
          <p:cNvSpPr>
            <a:spLocks noChangeArrowheads="1"/>
          </p:cNvSpPr>
          <p:nvPr/>
        </p:nvSpPr>
        <p:spPr bwMode="auto">
          <a:xfrm>
            <a:off x="2438400" y="2440006"/>
            <a:ext cx="6096000" cy="412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50000"/>
              </a:spcAft>
              <a:buClr>
                <a:srgbClr val="0000FF"/>
              </a:buClr>
              <a:defRPr/>
            </a:pP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Large increases in the planned volume of </a:t>
            </a: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total </a:t>
            </a: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revenue going through indirect channels without the supporting infrastructure investment planned/budgeted</a:t>
            </a:r>
          </a:p>
          <a:p>
            <a:pPr defTabSz="914400" fontAlgn="base">
              <a:spcBef>
                <a:spcPct val="0"/>
              </a:spcBef>
              <a:spcAft>
                <a:spcPct val="50000"/>
              </a:spcAft>
              <a:buClr>
                <a:srgbClr val="0000FF"/>
              </a:buClr>
              <a:defRPr/>
            </a:pP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Critical unresolved problems with </a:t>
            </a: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channel/partner </a:t>
            </a: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functionality, specifically partner capacity (# contracts), partner capability (partner marketing/sales/ technical skill sets) and partner quality (partner financial strength) resulting in terminal missed </a:t>
            </a: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plans</a:t>
            </a:r>
            <a:endParaRPr lang="en-US" sz="1700" dirty="0">
              <a:solidFill>
                <a:srgbClr val="000000"/>
              </a:solidFill>
              <a:latin typeface="Gill Sans Std Light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50000"/>
              </a:spcAft>
              <a:buClr>
                <a:srgbClr val="0000FF"/>
              </a:buClr>
              <a:defRPr/>
            </a:pP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Continuing requirement to reassess and rework the alignment of direct/indirect channel </a:t>
            </a: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strategy-who sells to what customer</a:t>
            </a:r>
            <a:endParaRPr lang="en-US" sz="1700" dirty="0">
              <a:solidFill>
                <a:srgbClr val="000000"/>
              </a:solidFill>
              <a:latin typeface="Gill Sans Std Ligh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50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9F2A12F-969C-774E-9343-6C9D949ECC80}" type="slidenum">
              <a:rPr lang="en-US" sz="1200">
                <a:solidFill>
                  <a:srgbClr val="FFFFFF"/>
                </a:solidFill>
                <a:latin typeface="Gill Sans Std Light" charset="0"/>
              </a:rPr>
              <a:pPr/>
              <a:t>8</a:t>
            </a:fld>
            <a:endParaRPr lang="en-US" sz="1400" dirty="0">
              <a:solidFill>
                <a:srgbClr val="FFFFFF"/>
              </a:solidFill>
              <a:latin typeface="Gill Sans Std Light" charset="0"/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ill Sans Std" charset="0"/>
                <a:ea typeface="ＭＳ Ｐゴシック" charset="0"/>
                <a:cs typeface="ＭＳ Ｐゴシック" charset="0"/>
              </a:rPr>
              <a:t>What we know about channels</a:t>
            </a:r>
            <a:endParaRPr lang="en-US" dirty="0"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03425"/>
            <a:ext cx="6096000" cy="587375"/>
          </a:xfrm>
          <a:noFill/>
        </p:spPr>
        <p:txBody>
          <a:bodyPr/>
          <a:lstStyle/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Product </a:t>
            </a: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marketing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611188" y="773113"/>
            <a:ext cx="15224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869" name="Rectangle 5"/>
          <p:cNvSpPr>
            <a:spLocks noChangeArrowheads="1"/>
          </p:cNvSpPr>
          <p:nvPr/>
        </p:nvSpPr>
        <p:spPr bwMode="auto">
          <a:xfrm>
            <a:off x="609600" y="2003425"/>
            <a:ext cx="152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The education channel has unique needs.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  <a:latin typeface="Gill Sans Std Light Italic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best vendors </a:t>
            </a:r>
            <a:r>
              <a:rPr lang="en-US" sz="1600" dirty="0" smtClean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are 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not launching offerings</a:t>
            </a:r>
            <a:b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into </a:t>
            </a: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the channel unless they are channel-ready</a:t>
            </a:r>
          </a:p>
        </p:txBody>
      </p:sp>
      <p:sp>
        <p:nvSpPr>
          <p:cNvPr id="420870" name="Rectangle 6"/>
          <p:cNvSpPr>
            <a:spLocks noChangeArrowheads="1"/>
          </p:cNvSpPr>
          <p:nvPr/>
        </p:nvSpPr>
        <p:spPr bwMode="auto">
          <a:xfrm>
            <a:off x="2438400" y="2454275"/>
            <a:ext cx="62484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defRPr/>
            </a:pP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Huge numbers of new offerings will be launched during </a:t>
            </a: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2018 by the same </a:t>
            </a: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product marketers </a:t>
            </a: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who in 2017 did </a:t>
            </a: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not appear to have any idea of the potential impact on the financial health/investment behavior of </a:t>
            </a: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partners </a:t>
            </a: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they needed </a:t>
            </a: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to market/sell/support the </a:t>
            </a: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2017 </a:t>
            </a: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offerings</a:t>
            </a:r>
          </a:p>
          <a:p>
            <a:pPr defTabSz="914400" fontAlgn="base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defRPr/>
            </a:pP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A large number of the offerings launched last year were not channel-ready . . . with more products being launched this year and no Product Marketing-driven solution to the channel readiness problem at the company level, the completion problem in the channel will be worse</a:t>
            </a:r>
          </a:p>
          <a:p>
            <a:pPr defTabSz="914400" fontAlgn="base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defRPr/>
            </a:pPr>
            <a:r>
              <a:rPr lang="en-US" sz="1700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Your “education partners” </a:t>
            </a:r>
            <a:r>
              <a:rPr lang="en-US" sz="1700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are concerned about the level of completion of the offerings that will be released this year and the impact that incomplete products will have on their profitability and customer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65419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CE5C782-4432-794D-843B-E5BD53926F88}" type="slidenum">
              <a:rPr lang="en-US" sz="1200">
                <a:solidFill>
                  <a:srgbClr val="FFFFFF"/>
                </a:solidFill>
                <a:latin typeface="Gill Sans Std Light" charset="0"/>
              </a:rPr>
              <a:pPr/>
              <a:t>9</a:t>
            </a:fld>
            <a:endParaRPr lang="en-US" sz="1400" dirty="0">
              <a:solidFill>
                <a:srgbClr val="FFFFFF"/>
              </a:solidFill>
              <a:latin typeface="Gill Sans Std Light" charset="0"/>
            </a:endParaRP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ill Sans Std" charset="0"/>
                <a:ea typeface="ＭＳ Ｐゴシック" charset="0"/>
                <a:cs typeface="ＭＳ Ｐゴシック" charset="0"/>
              </a:rPr>
              <a:t>What we know about channels</a:t>
            </a:r>
            <a:endParaRPr lang="en-US" dirty="0"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03425"/>
            <a:ext cx="6096000" cy="587375"/>
          </a:xfrm>
          <a:noFill/>
        </p:spPr>
        <p:txBody>
          <a:bodyPr/>
          <a:lstStyle/>
          <a:p>
            <a:pPr marL="684213" indent="-684213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</a:pP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Channel </a:t>
            </a:r>
            <a:r>
              <a:rPr lang="en-US" dirty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marketing </a:t>
            </a:r>
            <a:r>
              <a:rPr lang="en-US" dirty="0" smtClean="0">
                <a:solidFill>
                  <a:schemeClr val="accent1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friction</a:t>
            </a:r>
            <a:endParaRPr lang="en-US" dirty="0">
              <a:solidFill>
                <a:schemeClr val="accent1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611188" y="773113"/>
            <a:ext cx="15224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000000"/>
              </a:solidFill>
              <a:latin typeface="Gill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2917" name="Rectangle 5"/>
          <p:cNvSpPr>
            <a:spLocks noChangeArrowheads="1"/>
          </p:cNvSpPr>
          <p:nvPr/>
        </p:nvSpPr>
        <p:spPr bwMode="auto">
          <a:xfrm>
            <a:off x="609600" y="2003425"/>
            <a:ext cx="152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The best vendors are not launching channel programs </a:t>
            </a:r>
            <a:b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</a:br>
            <a:r>
              <a:rPr lang="en-US" sz="1600" dirty="0">
                <a:solidFill>
                  <a:srgbClr val="000000"/>
                </a:solidFill>
                <a:latin typeface="Gill Sans Std Light Italic" charset="0"/>
                <a:ea typeface="ＭＳ Ｐゴシック" charset="0"/>
                <a:cs typeface="ＭＳ Ｐゴシック" charset="0"/>
              </a:rPr>
              <a:t>unless they are R/E/A/L</a:t>
            </a:r>
          </a:p>
        </p:txBody>
      </p:sp>
      <p:sp>
        <p:nvSpPr>
          <p:cNvPr id="422918" name="Rectangle 6"/>
          <p:cNvSpPr>
            <a:spLocks noChangeArrowheads="1"/>
          </p:cNvSpPr>
          <p:nvPr/>
        </p:nvSpPr>
        <p:spPr bwMode="auto">
          <a:xfrm>
            <a:off x="2419350" y="2454275"/>
            <a:ext cx="6096000" cy="385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ts val="1400"/>
              </a:spcAft>
              <a:buClr>
                <a:srgbClr val="0000FF"/>
              </a:buClr>
              <a:defRPr/>
            </a:pP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The channel marketing groups of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education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vendors in the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tech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industry are 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investing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tons of money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providing unsustainable channel and partner programs that partners can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 or don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 use.</a:t>
            </a:r>
          </a:p>
          <a:p>
            <a:pPr defTabSz="914400" fontAlgn="base">
              <a:spcBef>
                <a:spcPct val="0"/>
              </a:spcBef>
              <a:spcAft>
                <a:spcPts val="1400"/>
              </a:spcAft>
              <a:buClr>
                <a:srgbClr val="0000FF"/>
              </a:buClr>
              <a:defRPr/>
            </a:pPr>
            <a:r>
              <a:rPr lang="en-US" dirty="0" smtClean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Education channel 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partners are no longer interested in channel programs full of 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trinkets and trash</a:t>
            </a:r>
            <a:r>
              <a:rPr lang="ja-JP" alt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. Channel partners want, need and demand R/E/A/L channel programs.</a:t>
            </a:r>
          </a:p>
          <a:p>
            <a:pPr defTabSz="914400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Revenue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– partners want programs to enhance revenue</a:t>
            </a:r>
          </a:p>
          <a:p>
            <a:pPr defTabSz="914400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Expenses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– partners want programs to reduce expenses</a:t>
            </a:r>
          </a:p>
          <a:p>
            <a:pPr defTabSz="914400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Assets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– partners want programs to reduce asset investment</a:t>
            </a:r>
          </a:p>
          <a:p>
            <a:pPr defTabSz="914400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Gill Sans Std" charset="0"/>
                <a:ea typeface="ＭＳ Ｐゴシック" charset="0"/>
                <a:cs typeface="ＭＳ Ｐゴシック" charset="0"/>
              </a:rPr>
              <a:t>Liabilities</a:t>
            </a:r>
            <a:r>
              <a:rPr lang="en-US" dirty="0">
                <a:solidFill>
                  <a:srgbClr val="000000"/>
                </a:solidFill>
                <a:latin typeface="Gill Sans Std Light" charset="0"/>
                <a:ea typeface="ＭＳ Ｐゴシック" charset="0"/>
                <a:cs typeface="ＭＳ Ｐゴシック" charset="0"/>
              </a:rPr>
              <a:t> – partners want programs to reduce liabilities</a:t>
            </a:r>
          </a:p>
        </p:txBody>
      </p:sp>
    </p:spTree>
    <p:extLst>
      <p:ext uri="{BB962C8B-B14F-4D97-AF65-F5344CB8AC3E}">
        <p14:creationId xmlns:p14="http://schemas.microsoft.com/office/powerpoint/2010/main" val="153246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Blank Presentation">
  <a:themeElements>
    <a:clrScheme name="Blank Presentatio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86E814"/>
      </a:accent2>
      <a:accent3>
        <a:srgbClr val="FFFFFF"/>
      </a:accent3>
      <a:accent4>
        <a:srgbClr val="000000"/>
      </a:accent4>
      <a:accent5>
        <a:srgbClr val="AAAAFF"/>
      </a:accent5>
      <a:accent6>
        <a:srgbClr val="79D211"/>
      </a:accent6>
      <a:hlink>
        <a:srgbClr val="FFCC66"/>
      </a:hlink>
      <a:folHlink>
        <a:srgbClr val="FF8000"/>
      </a:folHlink>
    </a:clrScheme>
    <a:fontScheme name="Blank Presentation">
      <a:majorFont>
        <a:latin typeface="Gill Sans Std"/>
        <a:ea typeface=""/>
        <a:cs typeface=""/>
      </a:majorFont>
      <a:minorFont>
        <a:latin typeface="Gill Sans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86E814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79D211"/>
        </a:accent6>
        <a:hlink>
          <a:srgbClr val="FFCC66"/>
        </a:hlink>
        <a:folHlink>
          <a:srgbClr val="FF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932</Words>
  <Application>Microsoft Macintosh PowerPoint</Application>
  <PresentationFormat>On-screen Show (4:3)</PresentationFormat>
  <Paragraphs>138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4_Blank Presentation</vt:lpstr>
      <vt:lpstr>PowerPoint Presentation</vt:lpstr>
      <vt:lpstr>Channelcorp</vt:lpstr>
      <vt:lpstr>Education channel architectures</vt:lpstr>
      <vt:lpstr>Education channel architectures</vt:lpstr>
      <vt:lpstr>What we like to see</vt:lpstr>
      <vt:lpstr>What we know about channels</vt:lpstr>
      <vt:lpstr>What we know about channels</vt:lpstr>
      <vt:lpstr>What we know about channels</vt:lpstr>
      <vt:lpstr>What we know about channels</vt:lpstr>
      <vt:lpstr>What we know about channels</vt:lpstr>
      <vt:lpstr>What we know about channels</vt:lpstr>
      <vt:lpstr>What we know about channels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Stuart</dc:creator>
  <cp:lastModifiedBy>Bruce Stuart</cp:lastModifiedBy>
  <cp:revision>2</cp:revision>
  <dcterms:created xsi:type="dcterms:W3CDTF">2018-06-11T22:23:37Z</dcterms:created>
  <dcterms:modified xsi:type="dcterms:W3CDTF">2018-06-11T22:34:16Z</dcterms:modified>
</cp:coreProperties>
</file>