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7"/>
  </p:notesMasterIdLst>
  <p:sldIdLst>
    <p:sldId id="269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7" r:id="rId13"/>
    <p:sldId id="268" r:id="rId14"/>
    <p:sldId id="266" r:id="rId15"/>
    <p:sldId id="270" r:id="rId1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Intro" id="{172EBCB1-A878-4B3F-BB2A-B4C92E485EF6}">
          <p14:sldIdLst>
            <p14:sldId id="257"/>
            <p14:sldId id="259"/>
            <p14:sldId id="360"/>
            <p14:sldId id="361"/>
            <p14:sldId id="260"/>
            <p14:sldId id="362"/>
            <p14:sldId id="363"/>
          </p14:sldIdLst>
        </p14:section>
        <p14:section name="Body" id="{C3389CFE-DB51-49A1-857C-CA2528B70729}">
          <p14:sldIdLst>
            <p14:sldId id="261"/>
            <p14:sldId id="365"/>
            <p14:sldId id="310"/>
            <p14:sldId id="355"/>
            <p14:sldId id="367"/>
            <p14:sldId id="333"/>
            <p14:sldId id="366"/>
          </p14:sldIdLst>
        </p14:section>
        <p14:section name="Closing" id="{4F04704B-87E6-4710-BAC8-06CAD0008225}">
          <p14:sldIdLst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F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2343" autoAdjust="0"/>
  </p:normalViewPr>
  <p:slideViewPr>
    <p:cSldViewPr>
      <p:cViewPr>
        <p:scale>
          <a:sx n="120" d="100"/>
          <a:sy n="120" d="100"/>
        </p:scale>
        <p:origin x="-654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6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8019C2-E405-4625-B3E4-378E9C57014E}" type="datetimeFigureOut">
              <a:rPr lang="en-US"/>
              <a:pPr>
                <a:defRPr/>
              </a:pPr>
              <a:t>11/21/2018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01AA6-76F3-4700-B0ED-D2B424C47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99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01AA6-76F3-4700-B0ED-D2B424C47A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02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01AA6-76F3-4700-B0ED-D2B424C47A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28600" y="1764538"/>
            <a:ext cx="8915400" cy="830997"/>
          </a:xfrm>
          <a:prstGeom prst="rect">
            <a:avLst/>
          </a:prstGeom>
          <a:gradFill flip="none" rotWithShape="1">
            <a:gsLst>
              <a:gs pos="0">
                <a:srgbClr val="EDBF48"/>
              </a:gs>
              <a:gs pos="100000">
                <a:srgbClr val="EDBF48">
                  <a:alpha val="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>
              <a:defRPr sz="3200">
                <a:solidFill>
                  <a:srgbClr val="EDBF48"/>
                </a:solidFill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Working With</a:t>
            </a:r>
            <a:r>
              <a:rPr lang="en-US" sz="2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Assemblies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Fusion 360</a:t>
            </a:r>
            <a:endParaRPr lang="en-US" sz="24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8200" y="2647950"/>
            <a:ext cx="4038600" cy="762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Fusion 360 Train-the-Trainer</a:t>
            </a:r>
          </a:p>
          <a:p>
            <a:r>
              <a:rPr lang="en-US" dirty="0" smtClean="0"/>
              <a:t>Part 1</a:t>
            </a:r>
          </a:p>
        </p:txBody>
      </p:sp>
      <p:pic>
        <p:nvPicPr>
          <p:cNvPr id="6" name="Picture 2" descr="\\MESA\P-Drive\MARKETING PROJECTS\MESA Logos and Templates\2010 MESA LOGO v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4572000"/>
            <a:ext cx="974725" cy="548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hink-edu-stick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91400" y="4486275"/>
            <a:ext cx="1600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1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FF41F-BCCB-46FB-A1A6-B593D5438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798B1-E75C-4675-85ED-82A2F003A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8CA77-996C-4DD0-83F8-0435F8361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57C9-BE49-46E6-B57D-960D849CE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66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33A0F-8C25-4BF9-95E4-8EA4BEA55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725C2-9FB5-4C43-8672-75D7CE5F3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D7864-41E7-48D1-A376-4D055779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4CCA-03E0-4B04-8A9C-051F2DE94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208E9-1FB0-4ACA-8596-16DDF0AFC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7" y="173831"/>
            <a:ext cx="2060575" cy="44207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9" y="173831"/>
            <a:ext cx="6034087" cy="44207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65D0C-82EE-451F-B868-DA2B7D7BE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bjec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85800"/>
            <a:ext cx="8229600" cy="0"/>
          </a:xfrm>
          <a:prstGeom prst="line">
            <a:avLst/>
          </a:prstGeom>
          <a:ln w="25400">
            <a:solidFill>
              <a:srgbClr val="FFC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 userDrawn="1"/>
        </p:nvSpPr>
        <p:spPr>
          <a:xfrm>
            <a:off x="228600" y="4874123"/>
            <a:ext cx="8915400" cy="307777"/>
          </a:xfrm>
          <a:prstGeom prst="rect">
            <a:avLst/>
          </a:prstGeom>
          <a:gradFill flip="none" rotWithShape="1">
            <a:gsLst>
              <a:gs pos="0">
                <a:srgbClr val="EDBF48"/>
              </a:gs>
              <a:gs pos="100000">
                <a:srgbClr val="EDBF48">
                  <a:alpha val="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>
              <a:defRPr sz="3200">
                <a:solidFill>
                  <a:srgbClr val="EDBF48"/>
                </a:solidFill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Assemblies</a:t>
            </a:r>
          </a:p>
        </p:txBody>
      </p:sp>
      <p:pic>
        <p:nvPicPr>
          <p:cNvPr id="6" name="Picture 2" descr="\\MESA\P-Drive\MARKETING PROJECTS\MESA Logos and Templates\2010 MESA LOGO v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572000"/>
            <a:ext cx="974725" cy="548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3"/>
            <a:ext cx="8229600" cy="40004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8153400" cy="3429000"/>
          </a:xfrm>
        </p:spPr>
        <p:txBody>
          <a:bodyPr>
            <a:normAutofit/>
          </a:bodyPr>
          <a:lstStyle>
            <a:lvl1pPr marL="285750" indent="-285750" algn="l"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</a:defRPr>
            </a:lvl1pPr>
            <a:lvl2pPr marL="685800" indent="-228600" algn="l">
              <a:buFont typeface="Trebuchet MS" panose="020B0603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804672" indent="0" algn="l">
              <a:buNone/>
              <a:defRPr sz="1800" baseline="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think-edu-stick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3000" y="4486275"/>
            <a:ext cx="1600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75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85800"/>
            <a:ext cx="8229600" cy="0"/>
          </a:xfrm>
          <a:prstGeom prst="line">
            <a:avLst/>
          </a:prstGeom>
          <a:ln w="25400">
            <a:solidFill>
              <a:srgbClr val="FFC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 userDrawn="1"/>
        </p:nvSpPr>
        <p:spPr>
          <a:xfrm>
            <a:off x="228600" y="4874123"/>
            <a:ext cx="8915400" cy="307777"/>
          </a:xfrm>
          <a:prstGeom prst="rect">
            <a:avLst/>
          </a:prstGeom>
          <a:gradFill flip="none" rotWithShape="1">
            <a:gsLst>
              <a:gs pos="0">
                <a:srgbClr val="EDBF48"/>
              </a:gs>
              <a:gs pos="100000">
                <a:srgbClr val="EDBF48">
                  <a:alpha val="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>
              <a:defRPr sz="3200">
                <a:solidFill>
                  <a:srgbClr val="EDBF48"/>
                </a:solidFill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Assemblies</a:t>
            </a:r>
          </a:p>
        </p:txBody>
      </p:sp>
      <p:pic>
        <p:nvPicPr>
          <p:cNvPr id="6" name="Picture 2" descr="\\MESA\P-Drive\MARKETING PROJECTS\MESA Logos and Templates\2010 MESA LOGO v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572000"/>
            <a:ext cx="974725" cy="548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3"/>
            <a:ext cx="8229600" cy="40004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8153400" cy="3429000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685800" indent="-228600" algn="l">
              <a:buFont typeface="Trebuchet MS" panose="020B0603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  <a:lvl3pPr marL="1143000" indent="-228600" algn="l">
              <a:buFont typeface="Trebuchet MS" panose="020B0603020202020204" pitchFamily="34" charset="0"/>
              <a:buChar char="▫"/>
              <a:defRPr sz="18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think-edu-stick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3000" y="4486275"/>
            <a:ext cx="1600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17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457200" y="685800"/>
            <a:ext cx="8229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 algn="ctr">
              <a:defRPr/>
            </a:pPr>
            <a:endParaRPr lang="en-US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3600" dirty="0" smtClean="0"/>
              <a:t>DEMONSTRATION</a:t>
            </a:r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347663" indent="-347663" algn="ctr">
              <a:defRPr/>
            </a:pPr>
            <a:endParaRPr lang="en-US" sz="1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1600" dirty="0" smtClean="0"/>
              <a:t>Please watch as we Demonstrate the discussed Concepts</a:t>
            </a:r>
            <a:endParaRPr lang="en-US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sz="1600" dirty="0" smtClean="0"/>
              <a:t>You will have an opportunity to work through these steps in the Activity to follow</a:t>
            </a:r>
            <a:endParaRPr lang="en-US" sz="16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685800"/>
            <a:ext cx="8229600" cy="0"/>
          </a:xfrm>
          <a:prstGeom prst="line">
            <a:avLst/>
          </a:prstGeom>
          <a:ln w="25400">
            <a:solidFill>
              <a:srgbClr val="FFC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 userDrawn="1"/>
        </p:nvSpPr>
        <p:spPr>
          <a:xfrm>
            <a:off x="228600" y="4874123"/>
            <a:ext cx="8915400" cy="307777"/>
          </a:xfrm>
          <a:prstGeom prst="rect">
            <a:avLst/>
          </a:prstGeom>
          <a:gradFill flip="none" rotWithShape="1">
            <a:gsLst>
              <a:gs pos="0">
                <a:srgbClr val="EDBF48"/>
              </a:gs>
              <a:gs pos="100000">
                <a:srgbClr val="EDBF48">
                  <a:alpha val="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>
              <a:defRPr sz="3200">
                <a:solidFill>
                  <a:srgbClr val="EDBF48"/>
                </a:solidFill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Trebuchet MS"/>
                <a:ea typeface="+mj-ea"/>
                <a:cs typeface="+mj-cs"/>
              </a:rPr>
              <a:t>Assemblies</a:t>
            </a:r>
          </a:p>
        </p:txBody>
      </p:sp>
      <p:pic>
        <p:nvPicPr>
          <p:cNvPr id="6" name="Picture 2" descr="\\MESA\P-Drive\MARKETING PROJECTS\MESA Logos and Templates\2010 MESA LOGO v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572000"/>
            <a:ext cx="974725" cy="548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3"/>
            <a:ext cx="8229600" cy="400049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{TOPIC}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21591" y="2743201"/>
            <a:ext cx="1500819" cy="11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28750"/>
            <a:ext cx="8229600" cy="131445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{FEATURE 1, FEATURE 2, FEATURE 3}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45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28600" y="4874123"/>
            <a:ext cx="8915400" cy="307777"/>
          </a:xfrm>
          <a:prstGeom prst="rect">
            <a:avLst/>
          </a:prstGeom>
          <a:gradFill flip="none" rotWithShape="1">
            <a:gsLst>
              <a:gs pos="0">
                <a:srgbClr val="EDBF48"/>
              </a:gs>
              <a:gs pos="100000">
                <a:srgbClr val="EDBF48">
                  <a:alpha val="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>
            <a:lvl1pPr algn="l">
              <a:defRPr sz="3200">
                <a:solidFill>
                  <a:srgbClr val="EDBF48"/>
                </a:solidFill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Assemblies</a:t>
            </a:r>
          </a:p>
        </p:txBody>
      </p:sp>
      <p:pic>
        <p:nvPicPr>
          <p:cNvPr id="5" name="Picture 2" descr="\\MESA\P-Drive\MARKETING PROJECTS\MESA Logos and Templates\2010 MESA LOGO v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572000"/>
            <a:ext cx="974725" cy="548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8153400" cy="39433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6" name="Picture 5" descr="think-edu-stick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3000" y="4486275"/>
            <a:ext cx="1600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03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hinkED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ockback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300" y="1755210"/>
            <a:ext cx="4089400" cy="125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EDE22-62F3-734F-B5E5-6694C8419E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02000" y="3260148"/>
            <a:ext cx="25400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hink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25925" y="4804172"/>
            <a:ext cx="685800" cy="16549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8058B1-3081-4375-A361-D4DB996F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inkED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ockback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300" y="1755210"/>
            <a:ext cx="4089400" cy="125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7EDE22-62F3-734F-B5E5-6694C8419E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302000" y="3260148"/>
            <a:ext cx="2540000" cy="438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ink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058B1-3081-4375-A361-D4DB996F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24" r:id="rId3"/>
    <p:sldLayoutId id="2147483731" r:id="rId4"/>
    <p:sldLayoutId id="2147483722" r:id="rId5"/>
    <p:sldLayoutId id="2147483745" r:id="rId6"/>
    <p:sldLayoutId id="2147483746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 userDrawn="1"/>
        </p:nvSpPr>
        <p:spPr bwMode="auto">
          <a:xfrm>
            <a:off x="0" y="1191"/>
            <a:ext cx="9144000" cy="742950"/>
          </a:xfrm>
          <a:prstGeom prst="rect">
            <a:avLst/>
          </a:prstGeom>
          <a:gradFill rotWithShape="1">
            <a:gsLst>
              <a:gs pos="0">
                <a:srgbClr val="539FDC"/>
              </a:gs>
              <a:gs pos="100000">
                <a:srgbClr val="085CA7"/>
              </a:gs>
            </a:gsLst>
            <a:lin ang="5400000"/>
          </a:gradFill>
          <a:ln w="127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742950"/>
            <a:ext cx="9144000" cy="1191"/>
          </a:xfrm>
          <a:prstGeom prst="line">
            <a:avLst/>
          </a:prstGeom>
          <a:noFill/>
          <a:ln w="25400">
            <a:solidFill>
              <a:srgbClr val="FFB61F"/>
            </a:solidFill>
            <a:round/>
            <a:headEnd/>
            <a:tailEnd/>
          </a:ln>
          <a:effectLst>
            <a:outerShdw dist="20000" dir="5400000" rotWithShape="0">
              <a:schemeClr val="tx1">
                <a:alpha val="53998"/>
              </a:scheme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4642248"/>
            <a:ext cx="9144000" cy="1190"/>
          </a:xfrm>
          <a:prstGeom prst="line">
            <a:avLst/>
          </a:prstGeom>
          <a:noFill/>
          <a:ln w="25400">
            <a:solidFill>
              <a:srgbClr val="FFB61F"/>
            </a:solidFill>
            <a:round/>
            <a:headEnd/>
            <a:tailEnd/>
          </a:ln>
          <a:effectLst>
            <a:outerShdw dist="20000" dir="16200000" rotWithShape="0">
              <a:schemeClr val="tx1">
                <a:alpha val="53998"/>
              </a:schemeClr>
            </a:outerShdw>
          </a:effectLst>
        </p:spPr>
      </p:cxnSp>
      <p:sp>
        <p:nvSpPr>
          <p:cNvPr id="407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25925" y="4804172"/>
            <a:ext cx="685800" cy="1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ClrTx/>
              <a:buSzTx/>
              <a:buFontTx/>
              <a:buNone/>
              <a:defRPr b="1">
                <a:latin typeface="Calibri" charset="0"/>
              </a:defRPr>
            </a:lvl1pPr>
          </a:lstStyle>
          <a:p>
            <a:fld id="{EF3457C9-BE49-46E6-B57D-960D849CEB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173832"/>
            <a:ext cx="8229600" cy="45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70" name="Rectangle 18"/>
          <p:cNvSpPr>
            <a:spLocks noChangeArrowheads="1"/>
          </p:cNvSpPr>
          <p:nvPr userDrawn="1"/>
        </p:nvSpPr>
        <p:spPr bwMode="auto">
          <a:xfrm>
            <a:off x="650875" y="5013723"/>
            <a:ext cx="590550" cy="1107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39" y="4673501"/>
            <a:ext cx="1388303" cy="426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EF3538-7A4E-E846-845B-6809715457A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13236" y="4692941"/>
            <a:ext cx="2073564" cy="357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jFOCERv8TW94NT2gRwr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hyperlink" Target="http://thinkedu.com/evaluation" TargetMode="External"/><Relationship Id="rId4" Type="http://schemas.openxmlformats.org/officeDocument/2006/relationships/hyperlink" Target="https://protect-eu.mimecast.com/s/k4TfCDkr1fBvYktqKjV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cUyR_4Tex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ZEQv6aDt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51710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742950"/>
            <a:ext cx="1896664" cy="167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343400" cy="38290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Download Assembly Joints.f3d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Use </a:t>
            </a:r>
            <a:r>
              <a:rPr lang="en-US" sz="2000" b="1" dirty="0" smtClean="0"/>
              <a:t>New Design From File</a:t>
            </a:r>
            <a:r>
              <a:rPr lang="en-US" sz="2000" dirty="0" smtClean="0"/>
              <a:t> and Assembly Joints.f3d to begin a new design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Create a </a:t>
            </a:r>
            <a:r>
              <a:rPr lang="en-US" sz="2000" b="1" dirty="0" smtClean="0"/>
              <a:t>Revolute</a:t>
            </a:r>
            <a:r>
              <a:rPr lang="en-US" sz="2000" dirty="0" smtClean="0"/>
              <a:t> Joint between the </a:t>
            </a:r>
            <a:r>
              <a:rPr lang="en-US" sz="2000" b="1" dirty="0" smtClean="0"/>
              <a:t>Pin</a:t>
            </a:r>
            <a:r>
              <a:rPr lang="en-US" sz="2000" dirty="0" smtClean="0"/>
              <a:t> and the </a:t>
            </a:r>
            <a:r>
              <a:rPr lang="en-US" sz="2000" b="1" dirty="0" smtClean="0"/>
              <a:t>Housing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Add a </a:t>
            </a:r>
            <a:r>
              <a:rPr lang="en-US" sz="2000" b="1" dirty="0" smtClean="0"/>
              <a:t>Rigid</a:t>
            </a:r>
            <a:r>
              <a:rPr lang="en-US" sz="2000" dirty="0" smtClean="0"/>
              <a:t> Joint between the </a:t>
            </a:r>
            <a:r>
              <a:rPr lang="en-US" sz="2000" b="1" dirty="0" smtClean="0"/>
              <a:t>Pin</a:t>
            </a:r>
            <a:r>
              <a:rPr lang="en-US" sz="2000" dirty="0" smtClean="0"/>
              <a:t> and </a:t>
            </a:r>
            <a:r>
              <a:rPr lang="en-US" sz="2000" b="1" dirty="0" smtClean="0"/>
              <a:t>Gear</a:t>
            </a:r>
            <a:r>
              <a:rPr lang="en-US" sz="2000" dirty="0" smtClean="0"/>
              <a:t>, use a </a:t>
            </a:r>
            <a:r>
              <a:rPr lang="en-US" sz="2000" b="1" dirty="0" smtClean="0"/>
              <a:t>3 mm </a:t>
            </a:r>
            <a:r>
              <a:rPr lang="en-US" sz="2000" dirty="0" smtClean="0"/>
              <a:t>Offset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76800" y="666750"/>
            <a:ext cx="609600" cy="181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0957" y="1428750"/>
            <a:ext cx="23662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Arrow 9"/>
          <p:cNvSpPr/>
          <p:nvPr/>
        </p:nvSpPr>
        <p:spPr>
          <a:xfrm rot="20537420">
            <a:off x="5195753" y="1559288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601695">
            <a:off x="6486290" y="2615046"/>
            <a:ext cx="493967" cy="19631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33750"/>
            <a:ext cx="2438400" cy="14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5100" y="2571750"/>
            <a:ext cx="1252300" cy="221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267200" cy="38290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US" sz="2000" dirty="0" smtClean="0"/>
              <a:t>Create an </a:t>
            </a:r>
            <a:r>
              <a:rPr lang="en-US" sz="2000" b="1" dirty="0" smtClean="0"/>
              <a:t>As Built Joint </a:t>
            </a:r>
            <a:r>
              <a:rPr lang="en-US" sz="2000" dirty="0" smtClean="0"/>
              <a:t>between the </a:t>
            </a:r>
            <a:r>
              <a:rPr lang="en-US" sz="2000" b="1" dirty="0" smtClean="0"/>
              <a:t>Block Guide </a:t>
            </a:r>
            <a:r>
              <a:rPr lang="en-US" sz="2000" dirty="0" smtClean="0"/>
              <a:t>and the </a:t>
            </a:r>
            <a:r>
              <a:rPr lang="en-US" sz="2000" b="1" dirty="0" smtClean="0"/>
              <a:t>Connector Rod</a:t>
            </a:r>
            <a:r>
              <a:rPr lang="en-US" sz="2000" dirty="0" smtClean="0"/>
              <a:t>, using a </a:t>
            </a:r>
            <a:r>
              <a:rPr lang="en-US" sz="2000" b="1" dirty="0" smtClean="0"/>
              <a:t>Slider</a:t>
            </a:r>
            <a:r>
              <a:rPr lang="en-US" sz="2000" dirty="0" smtClean="0"/>
              <a:t> type</a:t>
            </a: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000" dirty="0" smtClean="0"/>
              <a:t>Create at </a:t>
            </a:r>
            <a:r>
              <a:rPr lang="en-US" sz="2000" b="1" dirty="0" smtClean="0"/>
              <a:t>Revolute</a:t>
            </a:r>
            <a:r>
              <a:rPr lang="en-US" sz="2000" dirty="0" smtClean="0"/>
              <a:t> Joint between the </a:t>
            </a:r>
            <a:r>
              <a:rPr lang="en-US" sz="2000" b="1" dirty="0" smtClean="0"/>
              <a:t>Crank Arm</a:t>
            </a:r>
            <a:r>
              <a:rPr lang="en-US" sz="2000" dirty="0" smtClean="0"/>
              <a:t> and the </a:t>
            </a:r>
            <a:r>
              <a:rPr lang="en-US" sz="2000" b="1" dirty="0" smtClean="0"/>
              <a:t>Connector Rod</a:t>
            </a:r>
            <a:r>
              <a:rPr lang="en-US" sz="2000" dirty="0" smtClean="0"/>
              <a:t>, use </a:t>
            </a:r>
            <a:r>
              <a:rPr lang="en-US" sz="2000" b="1" dirty="0" smtClean="0"/>
              <a:t>Between Two Faces </a:t>
            </a:r>
            <a:r>
              <a:rPr lang="en-US" sz="2000" dirty="0" smtClean="0"/>
              <a:t>to help</a:t>
            </a: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000" dirty="0" smtClean="0"/>
              <a:t>Create a Cylindrical Joint between the Crank Arm and Gear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19150"/>
            <a:ext cx="3809999" cy="19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 rot="20537420">
            <a:off x="8243752" y="1254488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7724485">
            <a:off x="8065351" y="2310822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76550"/>
            <a:ext cx="217366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76550"/>
            <a:ext cx="2286000" cy="17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3733800" cy="38290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  <a:defRPr/>
            </a:pPr>
            <a:r>
              <a:rPr lang="en-US" sz="2400" dirty="0" smtClean="0"/>
              <a:t>Animate the model, using the initial Revolute Joint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en-US" sz="2400" dirty="0" smtClean="0"/>
              <a:t>Drive the joint to set the angle back to </a:t>
            </a:r>
            <a:r>
              <a:rPr lang="en-US" sz="2400" b="1" dirty="0" smtClean="0"/>
              <a:t>0 deg</a:t>
            </a:r>
          </a:p>
          <a:p>
            <a:pPr marL="457200" indent="-457200">
              <a:buFont typeface="+mj-lt"/>
              <a:buAutoNum type="arabicPeriod" startAt="9"/>
              <a:defRPr/>
            </a:pPr>
            <a:r>
              <a:rPr lang="en-US" sz="2400" dirty="0" smtClean="0"/>
              <a:t>Create a </a:t>
            </a:r>
            <a:r>
              <a:rPr lang="en-US" sz="2400" b="1" dirty="0" smtClean="0"/>
              <a:t>Motion Study </a:t>
            </a:r>
            <a:r>
              <a:rPr lang="en-US" sz="2400" dirty="0" smtClean="0"/>
              <a:t>to show the assembly motion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738"/>
          <a:stretch>
            <a:fillRect/>
          </a:stretch>
        </p:blipFill>
        <p:spPr bwMode="auto">
          <a:xfrm>
            <a:off x="4267200" y="895350"/>
            <a:ext cx="4483936" cy="270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Congratulations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267200" cy="2514600"/>
          </a:xfrm>
        </p:spPr>
        <p:txBody>
          <a:bodyPr/>
          <a:lstStyle/>
          <a:p>
            <a:pPr marL="1588" indent="-1588">
              <a:buNone/>
              <a:defRPr/>
            </a:pPr>
            <a:r>
              <a:rPr lang="en-US" sz="2400" dirty="0" smtClean="0"/>
              <a:t>You combined existing parts to make an assembly. </a:t>
            </a:r>
          </a:p>
          <a:p>
            <a:pPr marL="1588" indent="-1588">
              <a:buNone/>
              <a:defRPr/>
            </a:pPr>
            <a:endParaRPr lang="en-US" sz="2400" dirty="0" smtClean="0"/>
          </a:p>
          <a:p>
            <a:pPr marL="1588" indent="-1588">
              <a:buNone/>
              <a:defRPr/>
            </a:pPr>
            <a:r>
              <a:rPr lang="en-US" sz="2400" dirty="0" smtClean="0"/>
              <a:t>You used a Motion Study to see the motion of the assembly. </a:t>
            </a:r>
          </a:p>
          <a:p>
            <a:pPr marL="1588" indent="-1588">
              <a:buNone/>
              <a:defRPr/>
            </a:pPr>
            <a:endParaRPr lang="en-US" sz="2400" dirty="0" smtClean="0"/>
          </a:p>
          <a:p>
            <a:pPr marL="1588" indent="-1588">
              <a:buNone/>
              <a:defRPr/>
            </a:pP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114055"/>
            <a:ext cx="4589067" cy="30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1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rgbClr val="FFFFFF"/>
                </a:solidFill>
                <a:ea typeface="+mj-ea"/>
                <a:cs typeface="+mj-cs"/>
              </a:rPr>
              <a:t>Complete a short evaluation to get a FREE Gift Certificate and a chance to win a notebook.</a:t>
            </a:r>
          </a:p>
        </p:txBody>
      </p:sp>
      <p:sp>
        <p:nvSpPr>
          <p:cNvPr id="24579" name="Rectangle 1"/>
          <p:cNvSpPr txBox="1">
            <a:spLocks noChangeArrowheads="1"/>
          </p:cNvSpPr>
          <p:nvPr/>
        </p:nvSpPr>
        <p:spPr bwMode="auto">
          <a:xfrm>
            <a:off x="231775" y="895351"/>
            <a:ext cx="8674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r>
              <a:rPr lang="en-US" sz="1760" dirty="0">
                <a:latin typeface="+mn-lt"/>
              </a:rPr>
              <a:t>If you have not already so, please go to this website to set up an Autodesk profile for course evaluations:    </a:t>
            </a:r>
            <a:r>
              <a:rPr lang="en-US" sz="1760" u="sng" dirty="0">
                <a:latin typeface="+mn-lt"/>
                <a:hlinkClick r:id="rId3"/>
              </a:rPr>
              <a:t>http://education.autodesk.com/register</a:t>
            </a:r>
            <a:r>
              <a:rPr lang="en-US" sz="1760" dirty="0">
                <a:latin typeface="+mn-lt"/>
              </a:rPr>
              <a:t>.  </a:t>
            </a:r>
          </a:p>
          <a:p>
            <a:pPr marL="742950" lvl="1" indent="-285750"/>
            <a:r>
              <a:rPr lang="en-US" sz="1760" dirty="0">
                <a:latin typeface="+mn-lt"/>
              </a:rPr>
              <a:t>Click the verification link in the email from Autodesk to verify and return to your account.  From the left navigation bar, select “Search Course” and enter </a:t>
            </a:r>
            <a:r>
              <a:rPr lang="en-US" sz="1760" b="1" dirty="0" smtClean="0">
                <a:latin typeface="+mn-lt"/>
              </a:rPr>
              <a:t>AM1018310968973</a:t>
            </a:r>
            <a:r>
              <a:rPr lang="en-US" sz="1760" b="1" dirty="0">
                <a:latin typeface="+mn-lt"/>
              </a:rPr>
              <a:t> </a:t>
            </a:r>
            <a:r>
              <a:rPr lang="en-US" sz="1760" dirty="0">
                <a:latin typeface="+mn-lt"/>
              </a:rPr>
              <a:t>and register/enroll.</a:t>
            </a:r>
          </a:p>
          <a:p>
            <a:pPr marL="285750" indent="-285750"/>
            <a:r>
              <a:rPr lang="en-US" sz="1760" dirty="0">
                <a:latin typeface="+mn-lt"/>
              </a:rPr>
              <a:t>After the course, you can log into </a:t>
            </a:r>
            <a:r>
              <a:rPr lang="en-US" sz="1760" u="sng" dirty="0">
                <a:latin typeface="+mn-lt"/>
                <a:hlinkClick r:id="rId4"/>
              </a:rPr>
              <a:t>http://education.autodesk.com/login-student</a:t>
            </a:r>
            <a:r>
              <a:rPr lang="en-US" sz="1760" dirty="0">
                <a:latin typeface="+mn-lt"/>
              </a:rPr>
              <a:t> and complete the short evaluation by clicking the link located on the right side of the course details.</a:t>
            </a:r>
          </a:p>
          <a:p>
            <a:pPr marL="285750" indent="-285750"/>
            <a:r>
              <a:rPr lang="en-US" sz="1760" dirty="0">
                <a:latin typeface="+mn-lt"/>
              </a:rPr>
              <a:t>This is also the place where you can always print out your course completion.</a:t>
            </a:r>
          </a:p>
          <a:p>
            <a:pPr marL="285750" indent="-285750"/>
            <a:r>
              <a:rPr lang="en-US" sz="1760" dirty="0">
                <a:latin typeface="+mn-lt"/>
              </a:rPr>
              <a:t>Go to </a:t>
            </a:r>
            <a:r>
              <a:rPr lang="en-US" sz="1760" dirty="0">
                <a:latin typeface="+mn-lt"/>
                <a:hlinkClick r:id="rId5"/>
              </a:rPr>
              <a:t>http://thinkedu.com/evaluation</a:t>
            </a:r>
            <a:r>
              <a:rPr lang="en-US" sz="1760" dirty="0">
                <a:latin typeface="+mn-lt"/>
              </a:rPr>
              <a:t> for more detailed information.</a:t>
            </a:r>
          </a:p>
          <a:p>
            <a:pPr>
              <a:buNone/>
            </a:pPr>
            <a:r>
              <a:rPr lang="en-US" sz="1760" dirty="0">
                <a:latin typeface="+mn-lt"/>
              </a:rPr>
              <a:t> </a:t>
            </a:r>
          </a:p>
        </p:txBody>
      </p:sp>
      <p:pic>
        <p:nvPicPr>
          <p:cNvPr id="20" name="Picture 19" descr="K12-Teacher_Classti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14300"/>
            <a:ext cx="990600" cy="742950"/>
          </a:xfrm>
          <a:prstGeom prst="rect">
            <a:avLst/>
          </a:prstGeom>
          <a:effectLst>
            <a:outerShdw blurRad="206375" dist="38100" dir="2700000" sx="101000" sy="101000" algn="tl" rotWithShape="0">
              <a:srgbClr val="000000">
                <a:alpha val="43000"/>
              </a:srgbClr>
            </a:outerShdw>
            <a:reflection stA="42000" endPos="41000" dist="12700" dir="5400000" sy="-100000" algn="bl" rotWithShape="0"/>
          </a:effectLst>
        </p:spPr>
      </p:pic>
      <p:pic>
        <p:nvPicPr>
          <p:cNvPr id="1025" name="Picture 1" descr="https://corp.thinkedu.com/wp-content/uploads/2018/09/2018-09-25_1546-1024x251.png">
            <a:extLst>
              <a:ext uri="{FF2B5EF4-FFF2-40B4-BE49-F238E27FC236}">
                <a16:creationId xmlns:a16="http://schemas.microsoft.com/office/drawing/2014/main" xmlns="" id="{C50ECE32-A193-7E4C-B533-30133574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660" y="3562350"/>
            <a:ext cx="5519420" cy="10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39226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953000" y="2647950"/>
            <a:ext cx="4038600" cy="762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Fusion 360 Train-the-Trainer</a:t>
            </a:r>
          </a:p>
          <a:p>
            <a:r>
              <a:rPr lang="en-US" dirty="0" smtClean="0"/>
              <a:t>Part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8153400" cy="3771900"/>
          </a:xfrm>
        </p:spPr>
        <p:txBody>
          <a:bodyPr>
            <a:normAutofit fontScale="92500" lnSpcReduction="10000"/>
          </a:bodyPr>
          <a:lstStyle/>
          <a:p>
            <a:pPr marL="349250" indent="-349250">
              <a:buFont typeface="Wingdings" pitchFamily="2" charset="2"/>
              <a:buChar char="Ø"/>
            </a:pPr>
            <a:r>
              <a:rPr lang="en-US" sz="2400" dirty="0" smtClean="0"/>
              <a:t>Two Techniques</a:t>
            </a:r>
          </a:p>
          <a:p>
            <a:pPr marL="749300" lvl="1" indent="-349250">
              <a:buFont typeface="Courier New" pitchFamily="49" charset="0"/>
              <a:buChar char="o"/>
            </a:pPr>
            <a:r>
              <a:rPr lang="en-US" sz="2400" dirty="0" smtClean="0"/>
              <a:t>Model all parts assembled in one Fusion 360 file</a:t>
            </a:r>
          </a:p>
          <a:p>
            <a:pPr marL="1262063" lvl="1" indent="-349250">
              <a:buFont typeface="Arial" pitchFamily="34" charset="0"/>
              <a:buChar char="•"/>
            </a:pPr>
            <a:r>
              <a:rPr lang="en-US" sz="2400" dirty="0" smtClean="0"/>
              <a:t>Top Down</a:t>
            </a:r>
          </a:p>
          <a:p>
            <a:pPr marL="749300" lvl="1" indent="-349250">
              <a:buFont typeface="Courier New" pitchFamily="49" charset="0"/>
              <a:buChar char="o"/>
            </a:pPr>
            <a:r>
              <a:rPr lang="en-US" sz="2400" dirty="0" smtClean="0"/>
              <a:t>Model separate parts in separate Fusion 360 files, and assemble them in another file</a:t>
            </a:r>
          </a:p>
          <a:p>
            <a:pPr marL="1262063" lvl="1" indent="-349250">
              <a:buFont typeface="Arial" pitchFamily="34" charset="0"/>
              <a:buChar char="•"/>
            </a:pPr>
            <a:r>
              <a:rPr lang="en-US" sz="2400" dirty="0" smtClean="0"/>
              <a:t>Bottom Up</a:t>
            </a:r>
          </a:p>
          <a:p>
            <a:pPr marL="350838" indent="-349250">
              <a:buFont typeface="Wingdings" pitchFamily="2" charset="2"/>
              <a:buChar char="Ø"/>
            </a:pPr>
            <a:r>
              <a:rPr lang="en-US" sz="2400" dirty="0" smtClean="0"/>
              <a:t>When using Bottom Up technique, Joints will be defined to show how two parts connect</a:t>
            </a:r>
          </a:p>
          <a:p>
            <a:pPr marL="350838" indent="-349250">
              <a:buFont typeface="Wingdings" pitchFamily="2" charset="2"/>
              <a:buChar char="Ø"/>
            </a:pPr>
            <a:r>
              <a:rPr lang="en-US" sz="2400" dirty="0" smtClean="0"/>
              <a:t>Different types of Joints will eliminate certain degrees of freedom</a:t>
            </a:r>
          </a:p>
          <a:p>
            <a:pPr marL="1262063" lvl="1" indent="-349250">
              <a:buFont typeface="Courier New" pitchFamily="49" charset="0"/>
              <a:buChar char="o"/>
            </a:pPr>
            <a:endParaRPr lang="en-US" sz="2400" dirty="0" smtClean="0"/>
          </a:p>
          <a:p>
            <a:pPr marL="349250" indent="-349250"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267200" cy="251460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sz="2400" dirty="0" smtClean="0"/>
              <a:t>File: New Fusion Model</a:t>
            </a:r>
          </a:p>
          <a:p>
            <a:pPr>
              <a:defRPr/>
            </a:pPr>
            <a:endParaRPr lang="en-US" dirty="0" smtClean="0"/>
          </a:p>
          <a:p>
            <a:pPr marL="1588" indent="-1588">
              <a:buNone/>
              <a:defRPr/>
            </a:pPr>
            <a:r>
              <a:rPr lang="en-US" sz="2400" dirty="0" smtClean="0"/>
              <a:t>Can you combine existing parts to start an assembly? </a:t>
            </a:r>
          </a:p>
          <a:p>
            <a:pPr marL="1588" indent="-1588">
              <a:buNone/>
              <a:defRPr/>
            </a:pPr>
            <a:endParaRPr lang="en-US" sz="2400" dirty="0" smtClean="0"/>
          </a:p>
          <a:p>
            <a:pPr marL="1588" indent="-1588">
              <a:buNone/>
              <a:defRPr/>
            </a:pPr>
            <a:r>
              <a:rPr lang="en-US" sz="2400" dirty="0" smtClean="0"/>
              <a:t>Can you model additional parts to properly represent the assembly?</a:t>
            </a:r>
          </a:p>
          <a:p>
            <a:pPr marL="1588" indent="-1588">
              <a:buNone/>
              <a:defRPr/>
            </a:pPr>
            <a:endParaRPr lang="en-US" sz="2400" dirty="0" smtClean="0"/>
          </a:p>
          <a:p>
            <a:pPr marL="1588" indent="-1588">
              <a:buNone/>
              <a:defRPr/>
            </a:pPr>
            <a:endParaRPr lang="en-US" sz="2400" dirty="0" smtClean="0"/>
          </a:p>
        </p:txBody>
      </p:sp>
      <p:pic>
        <p:nvPicPr>
          <p:cNvPr id="6" name="Picture 5" descr="Hyd R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257300"/>
            <a:ext cx="4533900" cy="2765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28600" y="4140079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7663" indent="-347663" algn="ctr"/>
            <a:r>
              <a:rPr lang="en-US" sz="1600" dirty="0" smtClean="0">
                <a:hlinkClick r:id="rId3"/>
              </a:rPr>
              <a:t>https://youtu.be/JcUyR_4Texo</a:t>
            </a:r>
            <a:r>
              <a:rPr lang="en-US" sz="16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953000" cy="38290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Place </a:t>
            </a:r>
            <a:r>
              <a:rPr lang="en-US" sz="2400" b="1" dirty="0" smtClean="0"/>
              <a:t>ACME-Res-Housing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Place </a:t>
            </a:r>
            <a:r>
              <a:rPr lang="en-US" sz="2400" b="1" dirty="0" smtClean="0"/>
              <a:t>ACME-Adaptive-Gasket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Create a </a:t>
            </a:r>
            <a:r>
              <a:rPr lang="en-US" sz="2400" b="1" dirty="0" smtClean="0"/>
              <a:t>Rigid</a:t>
            </a:r>
            <a:r>
              <a:rPr lang="en-US" sz="2400" dirty="0" smtClean="0"/>
              <a:t> Joint between the housing and gasket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Add a Component, name it </a:t>
            </a:r>
            <a:r>
              <a:rPr lang="en-US" sz="2400" b="1" dirty="0" smtClean="0"/>
              <a:t>Cap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Sketch the </a:t>
            </a:r>
            <a:r>
              <a:rPr lang="en-US" sz="2400" b="1" dirty="0" smtClean="0"/>
              <a:t>Cap</a:t>
            </a:r>
            <a:r>
              <a:rPr lang="en-US" sz="2400" dirty="0" smtClean="0"/>
              <a:t> on the top surface of the gasket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Extrude the Cap </a:t>
            </a:r>
            <a:r>
              <a:rPr lang="en-US" sz="2400" b="1" dirty="0" smtClean="0"/>
              <a:t>2.5 mm</a:t>
            </a:r>
          </a:p>
        </p:txBody>
      </p:sp>
      <p:pic>
        <p:nvPicPr>
          <p:cNvPr id="10" name="Snagit_PPT13C6" descr="PPT13C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800101"/>
            <a:ext cx="2819671" cy="2212754"/>
          </a:xfrm>
          <a:prstGeom prst="rect">
            <a:avLst/>
          </a:prstGeom>
        </p:spPr>
      </p:pic>
      <p:pic>
        <p:nvPicPr>
          <p:cNvPr id="11" name="Snagit_PPT8399" descr="PPT8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940355"/>
            <a:ext cx="3962400" cy="18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953000" cy="38290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/>
              <a:t>Create a new component named </a:t>
            </a:r>
            <a:r>
              <a:rPr lang="en-US" sz="2400" b="1" dirty="0" smtClean="0"/>
              <a:t>Collar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/>
              <a:t>Create the sketch shown, the diameter of the outer circle is 17 mm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/>
              <a:t>Extrude the shape </a:t>
            </a:r>
            <a:r>
              <a:rPr lang="en-US" sz="2400" b="1" dirty="0" smtClean="0"/>
              <a:t>18 mm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/>
              <a:t>Save Component as </a:t>
            </a:r>
            <a:r>
              <a:rPr lang="en-US" sz="2400" b="1" dirty="0" smtClean="0"/>
              <a:t>Collar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/>
              <a:t>Place another occurrence of </a:t>
            </a:r>
            <a:r>
              <a:rPr lang="en-US" sz="2400" b="1" dirty="0" smtClean="0"/>
              <a:t>Collar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en-US" sz="2400" dirty="0" smtClean="0"/>
              <a:t>Create a </a:t>
            </a:r>
            <a:r>
              <a:rPr lang="en-US" sz="2400" b="1" dirty="0" smtClean="0"/>
              <a:t>Rigid</a:t>
            </a:r>
            <a:r>
              <a:rPr lang="en-US" sz="2400" dirty="0" smtClean="0"/>
              <a:t> Joint between the second collar and housing</a:t>
            </a:r>
          </a:p>
        </p:txBody>
      </p:sp>
      <p:pic>
        <p:nvPicPr>
          <p:cNvPr id="6" name="Snagit_PPT6DBA" descr="PPT6D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461" y="742950"/>
            <a:ext cx="2298031" cy="1885950"/>
          </a:xfrm>
          <a:prstGeom prst="rect">
            <a:avLst/>
          </a:prstGeom>
        </p:spPr>
      </p:pic>
      <p:pic>
        <p:nvPicPr>
          <p:cNvPr id="7" name="Snagit_PPT94E" descr="PPT94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1" y="2779868"/>
            <a:ext cx="3086513" cy="2066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8153400" cy="8572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13"/>
              <a:defRPr/>
            </a:pPr>
            <a:r>
              <a:rPr lang="en-US" sz="2400" dirty="0" smtClean="0"/>
              <a:t>Place 4 </a:t>
            </a:r>
            <a:r>
              <a:rPr lang="en-US" sz="2400" b="1" dirty="0" smtClean="0"/>
              <a:t>Recessed Pan Head Screws</a:t>
            </a:r>
          </a:p>
          <a:p>
            <a:pPr marL="457200" indent="-457200">
              <a:buFont typeface="+mj-lt"/>
              <a:buAutoNum type="arabicPeriod" startAt="13"/>
              <a:defRPr/>
            </a:pPr>
            <a:r>
              <a:rPr lang="en-US" sz="2400" dirty="0" smtClean="0"/>
              <a:t>Create </a:t>
            </a:r>
            <a:r>
              <a:rPr lang="en-US" sz="2400" b="1" dirty="0" smtClean="0"/>
              <a:t>Rigid</a:t>
            </a:r>
            <a:r>
              <a:rPr lang="en-US" sz="2400" dirty="0" smtClean="0"/>
              <a:t> Joints between the screws and the cap</a:t>
            </a:r>
          </a:p>
        </p:txBody>
      </p:sp>
      <p:pic>
        <p:nvPicPr>
          <p:cNvPr id="8" name="Picture 7" descr="Hyd R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543050"/>
            <a:ext cx="4533900" cy="276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Congratulations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742950"/>
            <a:ext cx="42672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58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combined existing parts to start an assembly. </a:t>
            </a:r>
          </a:p>
          <a:p>
            <a:pPr marL="158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modeled additional parts to properly represent the assembly.</a:t>
            </a:r>
          </a:p>
        </p:txBody>
      </p:sp>
      <p:pic>
        <p:nvPicPr>
          <p:cNvPr id="8" name="Picture 7" descr="Hyd R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257300"/>
            <a:ext cx="4533900" cy="276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19150"/>
            <a:ext cx="3677786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42950"/>
            <a:ext cx="4267200" cy="25146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2400" dirty="0" smtClean="0"/>
              <a:t>File: New Fusion Model</a:t>
            </a:r>
          </a:p>
          <a:p>
            <a:pPr>
              <a:defRPr/>
            </a:pPr>
            <a:endParaRPr lang="en-US" dirty="0" smtClean="0"/>
          </a:p>
          <a:p>
            <a:pPr marL="1588" indent="-1588">
              <a:buNone/>
              <a:defRPr/>
            </a:pPr>
            <a:r>
              <a:rPr lang="en-US" sz="2400" dirty="0" smtClean="0"/>
              <a:t>Can you combine existing parts to make an assembly? </a:t>
            </a:r>
          </a:p>
          <a:p>
            <a:pPr marL="1588" indent="-1588">
              <a:buNone/>
              <a:defRPr/>
            </a:pPr>
            <a:endParaRPr lang="en-US" sz="2400" dirty="0" smtClean="0"/>
          </a:p>
          <a:p>
            <a:pPr marL="1588" indent="-1588">
              <a:buNone/>
              <a:defRPr/>
            </a:pPr>
            <a:r>
              <a:rPr lang="en-US" sz="2400" dirty="0" smtClean="0"/>
              <a:t>Can you use a Motion Study to see the motion of the assembly? </a:t>
            </a:r>
          </a:p>
          <a:p>
            <a:pPr marL="1588" indent="-1588">
              <a:buNone/>
              <a:defRPr/>
            </a:pPr>
            <a:endParaRPr lang="en-US" sz="2400" dirty="0" smtClean="0"/>
          </a:p>
          <a:p>
            <a:pPr marL="1588" indent="-1588">
              <a:buNone/>
              <a:defRPr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28600" y="4140079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7663" indent="-347663" algn="ctr"/>
            <a:r>
              <a:rPr lang="en-US" sz="1600" dirty="0" smtClean="0">
                <a:solidFill>
                  <a:srgbClr val="FF0000"/>
                </a:solidFill>
                <a:hlinkClick r:id="rId3"/>
              </a:rPr>
              <a:t>https://youtu.be/FAZEQv6aDt8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PowerPoint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SA PP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7663" indent="-347663"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inkEDU3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003768"/>
          </a:buClr>
          <a:buSzPct val="100000"/>
          <a:buFont typeface="Arial" charset="0"/>
          <a:buChar char="•"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rgbClr val="003768"/>
          </a:buClr>
          <a:buSzPct val="100000"/>
          <a:buFont typeface="Arial" charset="0"/>
          <a:buChar char="•"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 PowerPoint Template</Template>
  <TotalTime>3680</TotalTime>
  <Words>429</Words>
  <Application>Microsoft Office PowerPoint</Application>
  <PresentationFormat>On-screen Show (16:9)</PresentationFormat>
  <Paragraphs>71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Class PowerPoint Template</vt:lpstr>
      <vt:lpstr>ThinkEDU3</vt:lpstr>
      <vt:lpstr>Slide 1</vt:lpstr>
      <vt:lpstr>Slide 2</vt:lpstr>
      <vt:lpstr>Assemblies</vt:lpstr>
      <vt:lpstr>Design Challenge</vt:lpstr>
      <vt:lpstr>Activity</vt:lpstr>
      <vt:lpstr>Activity</vt:lpstr>
      <vt:lpstr>Activity</vt:lpstr>
      <vt:lpstr>Congratulations</vt:lpstr>
      <vt:lpstr>Class Exercise</vt:lpstr>
      <vt:lpstr>Activity</vt:lpstr>
      <vt:lpstr>Activity</vt:lpstr>
      <vt:lpstr>Activity</vt:lpstr>
      <vt:lpstr>Congratulations</vt:lpstr>
      <vt:lpstr>Complete a short evaluation to get a FREE Gift Certificate and a chance to win a notebook.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Olson</dc:creator>
  <cp:lastModifiedBy>solson</cp:lastModifiedBy>
  <cp:revision>325</cp:revision>
  <dcterms:created xsi:type="dcterms:W3CDTF">2015-10-26T19:53:09Z</dcterms:created>
  <dcterms:modified xsi:type="dcterms:W3CDTF">2018-11-21T18:30:59Z</dcterms:modified>
</cp:coreProperties>
</file>